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70" r:id="rId7"/>
    <p:sldId id="271" r:id="rId8"/>
    <p:sldId id="259" r:id="rId9"/>
    <p:sldId id="262" r:id="rId10"/>
    <p:sldId id="272" r:id="rId11"/>
    <p:sldId id="264" r:id="rId12"/>
    <p:sldId id="266" r:id="rId13"/>
    <p:sldId id="269" r:id="rId14"/>
    <p:sldId id="265" r:id="rId15"/>
    <p:sldId id="267" r:id="rId16"/>
    <p:sldId id="268" r:id="rId17"/>
    <p:sldId id="273"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Holmes" initials="KH" lastIdx="4" clrIdx="0">
    <p:extLst>
      <p:ext uri="{19B8F6BF-5375-455C-9EA6-DF929625EA0E}">
        <p15:presenceInfo xmlns:p15="http://schemas.microsoft.com/office/powerpoint/2012/main" userId="66665f4ac34ecc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1AF2E-FCD1-4D04-A9D0-025D7ECB6F36}"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FBA9CF08-BF52-4C69-A67F-018D8ABB775E}">
      <dgm:prSet/>
      <dgm:spPr/>
      <dgm:t>
        <a:bodyPr/>
        <a:lstStyle/>
        <a:p>
          <a:r>
            <a:rPr lang="en-US"/>
            <a:t>Costs</a:t>
          </a:r>
        </a:p>
      </dgm:t>
    </dgm:pt>
    <dgm:pt modelId="{E2B9A1FF-4668-44EE-BB6D-AC3CE2D1C71A}" type="parTrans" cxnId="{BEECFD08-3A2C-43E0-9BF5-49EAA9952695}">
      <dgm:prSet/>
      <dgm:spPr/>
      <dgm:t>
        <a:bodyPr/>
        <a:lstStyle/>
        <a:p>
          <a:endParaRPr lang="en-US"/>
        </a:p>
      </dgm:t>
    </dgm:pt>
    <dgm:pt modelId="{471CBCBA-2A14-46BE-B257-06A78668CC15}" type="sibTrans" cxnId="{BEECFD08-3A2C-43E0-9BF5-49EAA9952695}">
      <dgm:prSet/>
      <dgm:spPr/>
      <dgm:t>
        <a:bodyPr/>
        <a:lstStyle/>
        <a:p>
          <a:endParaRPr lang="en-US"/>
        </a:p>
      </dgm:t>
    </dgm:pt>
    <dgm:pt modelId="{9D53CD56-319D-4178-8D42-EA66DEC4EF64}">
      <dgm:prSet/>
      <dgm:spPr/>
      <dgm:t>
        <a:bodyPr/>
        <a:lstStyle/>
        <a:p>
          <a:r>
            <a:rPr lang="en-US" dirty="0"/>
            <a:t>Options</a:t>
          </a:r>
        </a:p>
      </dgm:t>
    </dgm:pt>
    <dgm:pt modelId="{FDC86A08-2E2D-4AAF-85E1-2868C26E0C52}" type="parTrans" cxnId="{6B1092AF-9236-4C58-82BD-C9E4EA2565F5}">
      <dgm:prSet/>
      <dgm:spPr/>
      <dgm:t>
        <a:bodyPr/>
        <a:lstStyle/>
        <a:p>
          <a:endParaRPr lang="en-US"/>
        </a:p>
      </dgm:t>
    </dgm:pt>
    <dgm:pt modelId="{F44321E6-095B-4AFC-8F6E-90D0AE6D644A}" type="sibTrans" cxnId="{6B1092AF-9236-4C58-82BD-C9E4EA2565F5}">
      <dgm:prSet/>
      <dgm:spPr/>
      <dgm:t>
        <a:bodyPr/>
        <a:lstStyle/>
        <a:p>
          <a:endParaRPr lang="en-US"/>
        </a:p>
      </dgm:t>
    </dgm:pt>
    <dgm:pt modelId="{78949814-0D94-4127-8533-9A4308A7DBCB}">
      <dgm:prSet/>
      <dgm:spPr/>
      <dgm:t>
        <a:bodyPr/>
        <a:lstStyle/>
        <a:p>
          <a:r>
            <a:rPr lang="en-US"/>
            <a:t>Community input</a:t>
          </a:r>
        </a:p>
      </dgm:t>
    </dgm:pt>
    <dgm:pt modelId="{4F38521D-C8E2-4C0A-A61A-86943B260B97}" type="parTrans" cxnId="{B1EBCDA7-8D36-4E63-AE4E-C2E7F8674B86}">
      <dgm:prSet/>
      <dgm:spPr/>
      <dgm:t>
        <a:bodyPr/>
        <a:lstStyle/>
        <a:p>
          <a:endParaRPr lang="en-US"/>
        </a:p>
      </dgm:t>
    </dgm:pt>
    <dgm:pt modelId="{01DDDA95-FB27-4498-B6E2-3915224A8A68}" type="sibTrans" cxnId="{B1EBCDA7-8D36-4E63-AE4E-C2E7F8674B86}">
      <dgm:prSet/>
      <dgm:spPr/>
      <dgm:t>
        <a:bodyPr/>
        <a:lstStyle/>
        <a:p>
          <a:endParaRPr lang="en-US"/>
        </a:p>
      </dgm:t>
    </dgm:pt>
    <dgm:pt modelId="{7856C845-8FC6-4FB0-9D51-5314DDF1CFEE}">
      <dgm:prSet/>
      <dgm:spPr/>
      <dgm:t>
        <a:bodyPr/>
        <a:lstStyle/>
        <a:p>
          <a:r>
            <a:rPr lang="en-US"/>
            <a:t>Best practices in parks</a:t>
          </a:r>
        </a:p>
      </dgm:t>
    </dgm:pt>
    <dgm:pt modelId="{78FFFE58-A6A1-4D63-B78A-ED633292AE15}" type="parTrans" cxnId="{F4A8818E-F88D-4B65-8E71-C682D784931D}">
      <dgm:prSet/>
      <dgm:spPr/>
      <dgm:t>
        <a:bodyPr/>
        <a:lstStyle/>
        <a:p>
          <a:endParaRPr lang="en-US"/>
        </a:p>
      </dgm:t>
    </dgm:pt>
    <dgm:pt modelId="{46034231-1AC1-40D5-93B8-173819CE6123}" type="sibTrans" cxnId="{F4A8818E-F88D-4B65-8E71-C682D784931D}">
      <dgm:prSet/>
      <dgm:spPr/>
      <dgm:t>
        <a:bodyPr/>
        <a:lstStyle/>
        <a:p>
          <a:endParaRPr lang="en-US"/>
        </a:p>
      </dgm:t>
    </dgm:pt>
    <dgm:pt modelId="{413C3422-C032-4A4F-87A1-8133F31544D7}" type="pres">
      <dgm:prSet presAssocID="{3D11AF2E-FCD1-4D04-A9D0-025D7ECB6F36}" presName="vert0" presStyleCnt="0">
        <dgm:presLayoutVars>
          <dgm:dir/>
          <dgm:animOne val="branch"/>
          <dgm:animLvl val="lvl"/>
        </dgm:presLayoutVars>
      </dgm:prSet>
      <dgm:spPr/>
    </dgm:pt>
    <dgm:pt modelId="{E3F6A69A-166F-4CB9-82D5-BA6722AA74C1}" type="pres">
      <dgm:prSet presAssocID="{FBA9CF08-BF52-4C69-A67F-018D8ABB775E}" presName="thickLine" presStyleLbl="alignNode1" presStyleIdx="0" presStyleCnt="4"/>
      <dgm:spPr/>
    </dgm:pt>
    <dgm:pt modelId="{6DC287FF-4F55-4C14-BD76-E0662B833B8C}" type="pres">
      <dgm:prSet presAssocID="{FBA9CF08-BF52-4C69-A67F-018D8ABB775E}" presName="horz1" presStyleCnt="0"/>
      <dgm:spPr/>
    </dgm:pt>
    <dgm:pt modelId="{284C8E77-CA5D-4C8C-AE4C-8B5C6348FB04}" type="pres">
      <dgm:prSet presAssocID="{FBA9CF08-BF52-4C69-A67F-018D8ABB775E}" presName="tx1" presStyleLbl="revTx" presStyleIdx="0" presStyleCnt="4"/>
      <dgm:spPr/>
    </dgm:pt>
    <dgm:pt modelId="{7B8766E5-91F7-4346-A0FF-2436F1FBE9F6}" type="pres">
      <dgm:prSet presAssocID="{FBA9CF08-BF52-4C69-A67F-018D8ABB775E}" presName="vert1" presStyleCnt="0"/>
      <dgm:spPr/>
    </dgm:pt>
    <dgm:pt modelId="{F3EB9E7E-7F6D-4D83-B5D5-97AE7A4B41A1}" type="pres">
      <dgm:prSet presAssocID="{9D53CD56-319D-4178-8D42-EA66DEC4EF64}" presName="thickLine" presStyleLbl="alignNode1" presStyleIdx="1" presStyleCnt="4"/>
      <dgm:spPr/>
    </dgm:pt>
    <dgm:pt modelId="{772A5DB1-C428-4B95-A10D-7425C9F8130B}" type="pres">
      <dgm:prSet presAssocID="{9D53CD56-319D-4178-8D42-EA66DEC4EF64}" presName="horz1" presStyleCnt="0"/>
      <dgm:spPr/>
    </dgm:pt>
    <dgm:pt modelId="{089A38B0-7832-44DB-BE6B-74E58A28D82F}" type="pres">
      <dgm:prSet presAssocID="{9D53CD56-319D-4178-8D42-EA66DEC4EF64}" presName="tx1" presStyleLbl="revTx" presStyleIdx="1" presStyleCnt="4"/>
      <dgm:spPr/>
    </dgm:pt>
    <dgm:pt modelId="{B510AE8F-1B03-4E69-AA1B-F6B931B99050}" type="pres">
      <dgm:prSet presAssocID="{9D53CD56-319D-4178-8D42-EA66DEC4EF64}" presName="vert1" presStyleCnt="0"/>
      <dgm:spPr/>
    </dgm:pt>
    <dgm:pt modelId="{54F8C04B-37C3-4321-860B-E654F3B9E468}" type="pres">
      <dgm:prSet presAssocID="{78949814-0D94-4127-8533-9A4308A7DBCB}" presName="thickLine" presStyleLbl="alignNode1" presStyleIdx="2" presStyleCnt="4"/>
      <dgm:spPr/>
    </dgm:pt>
    <dgm:pt modelId="{9E005CAE-D8BB-45B7-A357-A55062CABAA1}" type="pres">
      <dgm:prSet presAssocID="{78949814-0D94-4127-8533-9A4308A7DBCB}" presName="horz1" presStyleCnt="0"/>
      <dgm:spPr/>
    </dgm:pt>
    <dgm:pt modelId="{5D6FA9E1-678B-4C68-B449-C005E475388B}" type="pres">
      <dgm:prSet presAssocID="{78949814-0D94-4127-8533-9A4308A7DBCB}" presName="tx1" presStyleLbl="revTx" presStyleIdx="2" presStyleCnt="4"/>
      <dgm:spPr/>
    </dgm:pt>
    <dgm:pt modelId="{208A639B-33DD-4AFF-A630-0CCF5951E2A3}" type="pres">
      <dgm:prSet presAssocID="{78949814-0D94-4127-8533-9A4308A7DBCB}" presName="vert1" presStyleCnt="0"/>
      <dgm:spPr/>
    </dgm:pt>
    <dgm:pt modelId="{4EE1E48E-6EDC-4FFE-8F93-EE51AA7BD08C}" type="pres">
      <dgm:prSet presAssocID="{7856C845-8FC6-4FB0-9D51-5314DDF1CFEE}" presName="thickLine" presStyleLbl="alignNode1" presStyleIdx="3" presStyleCnt="4"/>
      <dgm:spPr/>
    </dgm:pt>
    <dgm:pt modelId="{F267D53A-7721-4B6F-9F9D-A0B8A7FE391B}" type="pres">
      <dgm:prSet presAssocID="{7856C845-8FC6-4FB0-9D51-5314DDF1CFEE}" presName="horz1" presStyleCnt="0"/>
      <dgm:spPr/>
    </dgm:pt>
    <dgm:pt modelId="{AF35C005-44C5-48EA-9369-1623124E8EC2}" type="pres">
      <dgm:prSet presAssocID="{7856C845-8FC6-4FB0-9D51-5314DDF1CFEE}" presName="tx1" presStyleLbl="revTx" presStyleIdx="3" presStyleCnt="4"/>
      <dgm:spPr/>
    </dgm:pt>
    <dgm:pt modelId="{D996F1DE-FABC-4A44-9778-1E909474CB1A}" type="pres">
      <dgm:prSet presAssocID="{7856C845-8FC6-4FB0-9D51-5314DDF1CFEE}" presName="vert1" presStyleCnt="0"/>
      <dgm:spPr/>
    </dgm:pt>
  </dgm:ptLst>
  <dgm:cxnLst>
    <dgm:cxn modelId="{BEECFD08-3A2C-43E0-9BF5-49EAA9952695}" srcId="{3D11AF2E-FCD1-4D04-A9D0-025D7ECB6F36}" destId="{FBA9CF08-BF52-4C69-A67F-018D8ABB775E}" srcOrd="0" destOrd="0" parTransId="{E2B9A1FF-4668-44EE-BB6D-AC3CE2D1C71A}" sibTransId="{471CBCBA-2A14-46BE-B257-06A78668CC15}"/>
    <dgm:cxn modelId="{82C28C1C-D791-4B2D-A1E9-5744AE676D34}" type="presOf" srcId="{FBA9CF08-BF52-4C69-A67F-018D8ABB775E}" destId="{284C8E77-CA5D-4C8C-AE4C-8B5C6348FB04}" srcOrd="0" destOrd="0" presId="urn:microsoft.com/office/officeart/2008/layout/LinedList"/>
    <dgm:cxn modelId="{F4D5265F-F6E1-4C5E-A95E-1A3EB04E2F49}" type="presOf" srcId="{9D53CD56-319D-4178-8D42-EA66DEC4EF64}" destId="{089A38B0-7832-44DB-BE6B-74E58A28D82F}" srcOrd="0" destOrd="0" presId="urn:microsoft.com/office/officeart/2008/layout/LinedList"/>
    <dgm:cxn modelId="{6D02CF6E-0D5D-4148-96E1-FD85FF542B06}" type="presOf" srcId="{78949814-0D94-4127-8533-9A4308A7DBCB}" destId="{5D6FA9E1-678B-4C68-B449-C005E475388B}" srcOrd="0" destOrd="0" presId="urn:microsoft.com/office/officeart/2008/layout/LinedList"/>
    <dgm:cxn modelId="{F4A8818E-F88D-4B65-8E71-C682D784931D}" srcId="{3D11AF2E-FCD1-4D04-A9D0-025D7ECB6F36}" destId="{7856C845-8FC6-4FB0-9D51-5314DDF1CFEE}" srcOrd="3" destOrd="0" parTransId="{78FFFE58-A6A1-4D63-B78A-ED633292AE15}" sibTransId="{46034231-1AC1-40D5-93B8-173819CE6123}"/>
    <dgm:cxn modelId="{B1EBCDA7-8D36-4E63-AE4E-C2E7F8674B86}" srcId="{3D11AF2E-FCD1-4D04-A9D0-025D7ECB6F36}" destId="{78949814-0D94-4127-8533-9A4308A7DBCB}" srcOrd="2" destOrd="0" parTransId="{4F38521D-C8E2-4C0A-A61A-86943B260B97}" sibTransId="{01DDDA95-FB27-4498-B6E2-3915224A8A68}"/>
    <dgm:cxn modelId="{6B1092AF-9236-4C58-82BD-C9E4EA2565F5}" srcId="{3D11AF2E-FCD1-4D04-A9D0-025D7ECB6F36}" destId="{9D53CD56-319D-4178-8D42-EA66DEC4EF64}" srcOrd="1" destOrd="0" parTransId="{FDC86A08-2E2D-4AAF-85E1-2868C26E0C52}" sibTransId="{F44321E6-095B-4AFC-8F6E-90D0AE6D644A}"/>
    <dgm:cxn modelId="{3E203DC6-B840-43FE-8C02-AFE919212429}" type="presOf" srcId="{3D11AF2E-FCD1-4D04-A9D0-025D7ECB6F36}" destId="{413C3422-C032-4A4F-87A1-8133F31544D7}" srcOrd="0" destOrd="0" presId="urn:microsoft.com/office/officeart/2008/layout/LinedList"/>
    <dgm:cxn modelId="{B39904E7-DB7D-48DF-A78E-44100FFBE582}" type="presOf" srcId="{7856C845-8FC6-4FB0-9D51-5314DDF1CFEE}" destId="{AF35C005-44C5-48EA-9369-1623124E8EC2}" srcOrd="0" destOrd="0" presId="urn:microsoft.com/office/officeart/2008/layout/LinedList"/>
    <dgm:cxn modelId="{895D8F6A-E3C7-440B-BE57-4E5D61924930}" type="presParOf" srcId="{413C3422-C032-4A4F-87A1-8133F31544D7}" destId="{E3F6A69A-166F-4CB9-82D5-BA6722AA74C1}" srcOrd="0" destOrd="0" presId="urn:microsoft.com/office/officeart/2008/layout/LinedList"/>
    <dgm:cxn modelId="{8EE27BE4-2671-46D1-959E-445226AF9508}" type="presParOf" srcId="{413C3422-C032-4A4F-87A1-8133F31544D7}" destId="{6DC287FF-4F55-4C14-BD76-E0662B833B8C}" srcOrd="1" destOrd="0" presId="urn:microsoft.com/office/officeart/2008/layout/LinedList"/>
    <dgm:cxn modelId="{231FD769-AF45-4B4A-A559-80267A55D416}" type="presParOf" srcId="{6DC287FF-4F55-4C14-BD76-E0662B833B8C}" destId="{284C8E77-CA5D-4C8C-AE4C-8B5C6348FB04}" srcOrd="0" destOrd="0" presId="urn:microsoft.com/office/officeart/2008/layout/LinedList"/>
    <dgm:cxn modelId="{5D0A0941-710D-4C4A-8B0A-3EFCC359E2E6}" type="presParOf" srcId="{6DC287FF-4F55-4C14-BD76-E0662B833B8C}" destId="{7B8766E5-91F7-4346-A0FF-2436F1FBE9F6}" srcOrd="1" destOrd="0" presId="urn:microsoft.com/office/officeart/2008/layout/LinedList"/>
    <dgm:cxn modelId="{C86C38A2-FCB8-48A0-8202-DE8099207936}" type="presParOf" srcId="{413C3422-C032-4A4F-87A1-8133F31544D7}" destId="{F3EB9E7E-7F6D-4D83-B5D5-97AE7A4B41A1}" srcOrd="2" destOrd="0" presId="urn:microsoft.com/office/officeart/2008/layout/LinedList"/>
    <dgm:cxn modelId="{09A563A7-ADC2-4F3D-B5B0-8A2E27445CC6}" type="presParOf" srcId="{413C3422-C032-4A4F-87A1-8133F31544D7}" destId="{772A5DB1-C428-4B95-A10D-7425C9F8130B}" srcOrd="3" destOrd="0" presId="urn:microsoft.com/office/officeart/2008/layout/LinedList"/>
    <dgm:cxn modelId="{493BA5E6-DF9A-437D-9A3F-BA30AA370064}" type="presParOf" srcId="{772A5DB1-C428-4B95-A10D-7425C9F8130B}" destId="{089A38B0-7832-44DB-BE6B-74E58A28D82F}" srcOrd="0" destOrd="0" presId="urn:microsoft.com/office/officeart/2008/layout/LinedList"/>
    <dgm:cxn modelId="{CA7461D0-85A5-424A-A1A3-DF100ACA33FD}" type="presParOf" srcId="{772A5DB1-C428-4B95-A10D-7425C9F8130B}" destId="{B510AE8F-1B03-4E69-AA1B-F6B931B99050}" srcOrd="1" destOrd="0" presId="urn:microsoft.com/office/officeart/2008/layout/LinedList"/>
    <dgm:cxn modelId="{53F8354C-45F8-4F5F-A7CA-68C0C982CDCC}" type="presParOf" srcId="{413C3422-C032-4A4F-87A1-8133F31544D7}" destId="{54F8C04B-37C3-4321-860B-E654F3B9E468}" srcOrd="4" destOrd="0" presId="urn:microsoft.com/office/officeart/2008/layout/LinedList"/>
    <dgm:cxn modelId="{BF7D8B30-1ACD-420E-A2FC-B08034BE85D1}" type="presParOf" srcId="{413C3422-C032-4A4F-87A1-8133F31544D7}" destId="{9E005CAE-D8BB-45B7-A357-A55062CABAA1}" srcOrd="5" destOrd="0" presId="urn:microsoft.com/office/officeart/2008/layout/LinedList"/>
    <dgm:cxn modelId="{A71C06B7-722C-4977-A919-3BA21E676360}" type="presParOf" srcId="{9E005CAE-D8BB-45B7-A357-A55062CABAA1}" destId="{5D6FA9E1-678B-4C68-B449-C005E475388B}" srcOrd="0" destOrd="0" presId="urn:microsoft.com/office/officeart/2008/layout/LinedList"/>
    <dgm:cxn modelId="{F4F7ED43-B39B-466D-BC3E-570434BF13D0}" type="presParOf" srcId="{9E005CAE-D8BB-45B7-A357-A55062CABAA1}" destId="{208A639B-33DD-4AFF-A630-0CCF5951E2A3}" srcOrd="1" destOrd="0" presId="urn:microsoft.com/office/officeart/2008/layout/LinedList"/>
    <dgm:cxn modelId="{AAD43BC1-1E9D-4CB8-9CE0-37B21DA19EB5}" type="presParOf" srcId="{413C3422-C032-4A4F-87A1-8133F31544D7}" destId="{4EE1E48E-6EDC-4FFE-8F93-EE51AA7BD08C}" srcOrd="6" destOrd="0" presId="urn:microsoft.com/office/officeart/2008/layout/LinedList"/>
    <dgm:cxn modelId="{DCC72440-7D99-4C52-B2A3-B908471FC2D6}" type="presParOf" srcId="{413C3422-C032-4A4F-87A1-8133F31544D7}" destId="{F267D53A-7721-4B6F-9F9D-A0B8A7FE391B}" srcOrd="7" destOrd="0" presId="urn:microsoft.com/office/officeart/2008/layout/LinedList"/>
    <dgm:cxn modelId="{21CEC0BF-E5C8-489A-A2AE-2BE2985D6D06}" type="presParOf" srcId="{F267D53A-7721-4B6F-9F9D-A0B8A7FE391B}" destId="{AF35C005-44C5-48EA-9369-1623124E8EC2}" srcOrd="0" destOrd="0" presId="urn:microsoft.com/office/officeart/2008/layout/LinedList"/>
    <dgm:cxn modelId="{7A4C632A-7DD3-4B22-AFA7-3284DA30776A}" type="presParOf" srcId="{F267D53A-7721-4B6F-9F9D-A0B8A7FE391B}" destId="{D996F1DE-FABC-4A44-9778-1E909474CB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1AF2E-FCD1-4D04-A9D0-025D7ECB6F36}"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FBA9CF08-BF52-4C69-A67F-018D8ABB775E}">
      <dgm:prSet/>
      <dgm:spPr/>
      <dgm:t>
        <a:bodyPr/>
        <a:lstStyle/>
        <a:p>
          <a:r>
            <a:rPr lang="en-US" dirty="0"/>
            <a:t>Funding</a:t>
          </a:r>
        </a:p>
      </dgm:t>
    </dgm:pt>
    <dgm:pt modelId="{E2B9A1FF-4668-44EE-BB6D-AC3CE2D1C71A}" type="parTrans" cxnId="{BEECFD08-3A2C-43E0-9BF5-49EAA9952695}">
      <dgm:prSet/>
      <dgm:spPr/>
      <dgm:t>
        <a:bodyPr/>
        <a:lstStyle/>
        <a:p>
          <a:endParaRPr lang="en-US"/>
        </a:p>
      </dgm:t>
    </dgm:pt>
    <dgm:pt modelId="{471CBCBA-2A14-46BE-B257-06A78668CC15}" type="sibTrans" cxnId="{BEECFD08-3A2C-43E0-9BF5-49EAA9952695}">
      <dgm:prSet/>
      <dgm:spPr/>
      <dgm:t>
        <a:bodyPr/>
        <a:lstStyle/>
        <a:p>
          <a:endParaRPr lang="en-US"/>
        </a:p>
      </dgm:t>
    </dgm:pt>
    <dgm:pt modelId="{9D53CD56-319D-4178-8D42-EA66DEC4EF64}">
      <dgm:prSet/>
      <dgm:spPr/>
      <dgm:t>
        <a:bodyPr/>
        <a:lstStyle/>
        <a:p>
          <a:r>
            <a:rPr lang="en-US" dirty="0"/>
            <a:t>Alternatives</a:t>
          </a:r>
        </a:p>
      </dgm:t>
    </dgm:pt>
    <dgm:pt modelId="{FDC86A08-2E2D-4AAF-85E1-2868C26E0C52}" type="parTrans" cxnId="{6B1092AF-9236-4C58-82BD-C9E4EA2565F5}">
      <dgm:prSet/>
      <dgm:spPr/>
      <dgm:t>
        <a:bodyPr/>
        <a:lstStyle/>
        <a:p>
          <a:endParaRPr lang="en-US"/>
        </a:p>
      </dgm:t>
    </dgm:pt>
    <dgm:pt modelId="{F44321E6-095B-4AFC-8F6E-90D0AE6D644A}" type="sibTrans" cxnId="{6B1092AF-9236-4C58-82BD-C9E4EA2565F5}">
      <dgm:prSet/>
      <dgm:spPr/>
      <dgm:t>
        <a:bodyPr/>
        <a:lstStyle/>
        <a:p>
          <a:endParaRPr lang="en-US"/>
        </a:p>
      </dgm:t>
    </dgm:pt>
    <dgm:pt modelId="{78949814-0D94-4127-8533-9A4308A7DBCB}">
      <dgm:prSet/>
      <dgm:spPr/>
      <dgm:t>
        <a:bodyPr/>
        <a:lstStyle/>
        <a:p>
          <a:r>
            <a:rPr lang="en-US"/>
            <a:t>Community input</a:t>
          </a:r>
        </a:p>
      </dgm:t>
    </dgm:pt>
    <dgm:pt modelId="{4F38521D-C8E2-4C0A-A61A-86943B260B97}" type="parTrans" cxnId="{B1EBCDA7-8D36-4E63-AE4E-C2E7F8674B86}">
      <dgm:prSet/>
      <dgm:spPr/>
      <dgm:t>
        <a:bodyPr/>
        <a:lstStyle/>
        <a:p>
          <a:endParaRPr lang="en-US"/>
        </a:p>
      </dgm:t>
    </dgm:pt>
    <dgm:pt modelId="{01DDDA95-FB27-4498-B6E2-3915224A8A68}" type="sibTrans" cxnId="{B1EBCDA7-8D36-4E63-AE4E-C2E7F8674B86}">
      <dgm:prSet/>
      <dgm:spPr/>
      <dgm:t>
        <a:bodyPr/>
        <a:lstStyle/>
        <a:p>
          <a:endParaRPr lang="en-US"/>
        </a:p>
      </dgm:t>
    </dgm:pt>
    <dgm:pt modelId="{413C3422-C032-4A4F-87A1-8133F31544D7}" type="pres">
      <dgm:prSet presAssocID="{3D11AF2E-FCD1-4D04-A9D0-025D7ECB6F36}" presName="vert0" presStyleCnt="0">
        <dgm:presLayoutVars>
          <dgm:dir/>
          <dgm:animOne val="branch"/>
          <dgm:animLvl val="lvl"/>
        </dgm:presLayoutVars>
      </dgm:prSet>
      <dgm:spPr/>
    </dgm:pt>
    <dgm:pt modelId="{E3F6A69A-166F-4CB9-82D5-BA6722AA74C1}" type="pres">
      <dgm:prSet presAssocID="{FBA9CF08-BF52-4C69-A67F-018D8ABB775E}" presName="thickLine" presStyleLbl="alignNode1" presStyleIdx="0" presStyleCnt="3"/>
      <dgm:spPr/>
    </dgm:pt>
    <dgm:pt modelId="{6DC287FF-4F55-4C14-BD76-E0662B833B8C}" type="pres">
      <dgm:prSet presAssocID="{FBA9CF08-BF52-4C69-A67F-018D8ABB775E}" presName="horz1" presStyleCnt="0"/>
      <dgm:spPr/>
    </dgm:pt>
    <dgm:pt modelId="{284C8E77-CA5D-4C8C-AE4C-8B5C6348FB04}" type="pres">
      <dgm:prSet presAssocID="{FBA9CF08-BF52-4C69-A67F-018D8ABB775E}" presName="tx1" presStyleLbl="revTx" presStyleIdx="0" presStyleCnt="3"/>
      <dgm:spPr/>
    </dgm:pt>
    <dgm:pt modelId="{7B8766E5-91F7-4346-A0FF-2436F1FBE9F6}" type="pres">
      <dgm:prSet presAssocID="{FBA9CF08-BF52-4C69-A67F-018D8ABB775E}" presName="vert1" presStyleCnt="0"/>
      <dgm:spPr/>
    </dgm:pt>
    <dgm:pt modelId="{F3EB9E7E-7F6D-4D83-B5D5-97AE7A4B41A1}" type="pres">
      <dgm:prSet presAssocID="{9D53CD56-319D-4178-8D42-EA66DEC4EF64}" presName="thickLine" presStyleLbl="alignNode1" presStyleIdx="1" presStyleCnt="3"/>
      <dgm:spPr/>
    </dgm:pt>
    <dgm:pt modelId="{772A5DB1-C428-4B95-A10D-7425C9F8130B}" type="pres">
      <dgm:prSet presAssocID="{9D53CD56-319D-4178-8D42-EA66DEC4EF64}" presName="horz1" presStyleCnt="0"/>
      <dgm:spPr/>
    </dgm:pt>
    <dgm:pt modelId="{089A38B0-7832-44DB-BE6B-74E58A28D82F}" type="pres">
      <dgm:prSet presAssocID="{9D53CD56-319D-4178-8D42-EA66DEC4EF64}" presName="tx1" presStyleLbl="revTx" presStyleIdx="1" presStyleCnt="3"/>
      <dgm:spPr/>
    </dgm:pt>
    <dgm:pt modelId="{B510AE8F-1B03-4E69-AA1B-F6B931B99050}" type="pres">
      <dgm:prSet presAssocID="{9D53CD56-319D-4178-8D42-EA66DEC4EF64}" presName="vert1" presStyleCnt="0"/>
      <dgm:spPr/>
    </dgm:pt>
    <dgm:pt modelId="{54F8C04B-37C3-4321-860B-E654F3B9E468}" type="pres">
      <dgm:prSet presAssocID="{78949814-0D94-4127-8533-9A4308A7DBCB}" presName="thickLine" presStyleLbl="alignNode1" presStyleIdx="2" presStyleCnt="3"/>
      <dgm:spPr/>
    </dgm:pt>
    <dgm:pt modelId="{9E005CAE-D8BB-45B7-A357-A55062CABAA1}" type="pres">
      <dgm:prSet presAssocID="{78949814-0D94-4127-8533-9A4308A7DBCB}" presName="horz1" presStyleCnt="0"/>
      <dgm:spPr/>
    </dgm:pt>
    <dgm:pt modelId="{5D6FA9E1-678B-4C68-B449-C005E475388B}" type="pres">
      <dgm:prSet presAssocID="{78949814-0D94-4127-8533-9A4308A7DBCB}" presName="tx1" presStyleLbl="revTx" presStyleIdx="2" presStyleCnt="3"/>
      <dgm:spPr/>
    </dgm:pt>
    <dgm:pt modelId="{208A639B-33DD-4AFF-A630-0CCF5951E2A3}" type="pres">
      <dgm:prSet presAssocID="{78949814-0D94-4127-8533-9A4308A7DBCB}" presName="vert1" presStyleCnt="0"/>
      <dgm:spPr/>
    </dgm:pt>
  </dgm:ptLst>
  <dgm:cxnLst>
    <dgm:cxn modelId="{BEECFD08-3A2C-43E0-9BF5-49EAA9952695}" srcId="{3D11AF2E-FCD1-4D04-A9D0-025D7ECB6F36}" destId="{FBA9CF08-BF52-4C69-A67F-018D8ABB775E}" srcOrd="0" destOrd="0" parTransId="{E2B9A1FF-4668-44EE-BB6D-AC3CE2D1C71A}" sibTransId="{471CBCBA-2A14-46BE-B257-06A78668CC15}"/>
    <dgm:cxn modelId="{82C28C1C-D791-4B2D-A1E9-5744AE676D34}" type="presOf" srcId="{FBA9CF08-BF52-4C69-A67F-018D8ABB775E}" destId="{284C8E77-CA5D-4C8C-AE4C-8B5C6348FB04}" srcOrd="0" destOrd="0" presId="urn:microsoft.com/office/officeart/2008/layout/LinedList"/>
    <dgm:cxn modelId="{F4D5265F-F6E1-4C5E-A95E-1A3EB04E2F49}" type="presOf" srcId="{9D53CD56-319D-4178-8D42-EA66DEC4EF64}" destId="{089A38B0-7832-44DB-BE6B-74E58A28D82F}" srcOrd="0" destOrd="0" presId="urn:microsoft.com/office/officeart/2008/layout/LinedList"/>
    <dgm:cxn modelId="{6D02CF6E-0D5D-4148-96E1-FD85FF542B06}" type="presOf" srcId="{78949814-0D94-4127-8533-9A4308A7DBCB}" destId="{5D6FA9E1-678B-4C68-B449-C005E475388B}" srcOrd="0" destOrd="0" presId="urn:microsoft.com/office/officeart/2008/layout/LinedList"/>
    <dgm:cxn modelId="{B1EBCDA7-8D36-4E63-AE4E-C2E7F8674B86}" srcId="{3D11AF2E-FCD1-4D04-A9D0-025D7ECB6F36}" destId="{78949814-0D94-4127-8533-9A4308A7DBCB}" srcOrd="2" destOrd="0" parTransId="{4F38521D-C8E2-4C0A-A61A-86943B260B97}" sibTransId="{01DDDA95-FB27-4498-B6E2-3915224A8A68}"/>
    <dgm:cxn modelId="{6B1092AF-9236-4C58-82BD-C9E4EA2565F5}" srcId="{3D11AF2E-FCD1-4D04-A9D0-025D7ECB6F36}" destId="{9D53CD56-319D-4178-8D42-EA66DEC4EF64}" srcOrd="1" destOrd="0" parTransId="{FDC86A08-2E2D-4AAF-85E1-2868C26E0C52}" sibTransId="{F44321E6-095B-4AFC-8F6E-90D0AE6D644A}"/>
    <dgm:cxn modelId="{3E203DC6-B840-43FE-8C02-AFE919212429}" type="presOf" srcId="{3D11AF2E-FCD1-4D04-A9D0-025D7ECB6F36}" destId="{413C3422-C032-4A4F-87A1-8133F31544D7}" srcOrd="0" destOrd="0" presId="urn:microsoft.com/office/officeart/2008/layout/LinedList"/>
    <dgm:cxn modelId="{895D8F6A-E3C7-440B-BE57-4E5D61924930}" type="presParOf" srcId="{413C3422-C032-4A4F-87A1-8133F31544D7}" destId="{E3F6A69A-166F-4CB9-82D5-BA6722AA74C1}" srcOrd="0" destOrd="0" presId="urn:microsoft.com/office/officeart/2008/layout/LinedList"/>
    <dgm:cxn modelId="{8EE27BE4-2671-46D1-959E-445226AF9508}" type="presParOf" srcId="{413C3422-C032-4A4F-87A1-8133F31544D7}" destId="{6DC287FF-4F55-4C14-BD76-E0662B833B8C}" srcOrd="1" destOrd="0" presId="urn:microsoft.com/office/officeart/2008/layout/LinedList"/>
    <dgm:cxn modelId="{231FD769-AF45-4B4A-A559-80267A55D416}" type="presParOf" srcId="{6DC287FF-4F55-4C14-BD76-E0662B833B8C}" destId="{284C8E77-CA5D-4C8C-AE4C-8B5C6348FB04}" srcOrd="0" destOrd="0" presId="urn:microsoft.com/office/officeart/2008/layout/LinedList"/>
    <dgm:cxn modelId="{5D0A0941-710D-4C4A-8B0A-3EFCC359E2E6}" type="presParOf" srcId="{6DC287FF-4F55-4C14-BD76-E0662B833B8C}" destId="{7B8766E5-91F7-4346-A0FF-2436F1FBE9F6}" srcOrd="1" destOrd="0" presId="urn:microsoft.com/office/officeart/2008/layout/LinedList"/>
    <dgm:cxn modelId="{C86C38A2-FCB8-48A0-8202-DE8099207936}" type="presParOf" srcId="{413C3422-C032-4A4F-87A1-8133F31544D7}" destId="{F3EB9E7E-7F6D-4D83-B5D5-97AE7A4B41A1}" srcOrd="2" destOrd="0" presId="urn:microsoft.com/office/officeart/2008/layout/LinedList"/>
    <dgm:cxn modelId="{09A563A7-ADC2-4F3D-B5B0-8A2E27445CC6}" type="presParOf" srcId="{413C3422-C032-4A4F-87A1-8133F31544D7}" destId="{772A5DB1-C428-4B95-A10D-7425C9F8130B}" srcOrd="3" destOrd="0" presId="urn:microsoft.com/office/officeart/2008/layout/LinedList"/>
    <dgm:cxn modelId="{493BA5E6-DF9A-437D-9A3F-BA30AA370064}" type="presParOf" srcId="{772A5DB1-C428-4B95-A10D-7425C9F8130B}" destId="{089A38B0-7832-44DB-BE6B-74E58A28D82F}" srcOrd="0" destOrd="0" presId="urn:microsoft.com/office/officeart/2008/layout/LinedList"/>
    <dgm:cxn modelId="{CA7461D0-85A5-424A-A1A3-DF100ACA33FD}" type="presParOf" srcId="{772A5DB1-C428-4B95-A10D-7425C9F8130B}" destId="{B510AE8F-1B03-4E69-AA1B-F6B931B99050}" srcOrd="1" destOrd="0" presId="urn:microsoft.com/office/officeart/2008/layout/LinedList"/>
    <dgm:cxn modelId="{53F8354C-45F8-4F5F-A7CA-68C0C982CDCC}" type="presParOf" srcId="{413C3422-C032-4A4F-87A1-8133F31544D7}" destId="{54F8C04B-37C3-4321-860B-E654F3B9E468}" srcOrd="4" destOrd="0" presId="urn:microsoft.com/office/officeart/2008/layout/LinedList"/>
    <dgm:cxn modelId="{BF7D8B30-1ACD-420E-A2FC-B08034BE85D1}" type="presParOf" srcId="{413C3422-C032-4A4F-87A1-8133F31544D7}" destId="{9E005CAE-D8BB-45B7-A357-A55062CABAA1}" srcOrd="5" destOrd="0" presId="urn:microsoft.com/office/officeart/2008/layout/LinedList"/>
    <dgm:cxn modelId="{A71C06B7-722C-4977-A919-3BA21E676360}" type="presParOf" srcId="{9E005CAE-D8BB-45B7-A357-A55062CABAA1}" destId="{5D6FA9E1-678B-4C68-B449-C005E475388B}" srcOrd="0" destOrd="0" presId="urn:microsoft.com/office/officeart/2008/layout/LinedList"/>
    <dgm:cxn modelId="{F4F7ED43-B39B-466D-BC3E-570434BF13D0}" type="presParOf" srcId="{9E005CAE-D8BB-45B7-A357-A55062CABAA1}" destId="{208A639B-33DD-4AFF-A630-0CCF5951E2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6A69A-166F-4CB9-82D5-BA6722AA74C1}">
      <dsp:nvSpPr>
        <dsp:cNvPr id="0" name=""/>
        <dsp:cNvSpPr/>
      </dsp:nvSpPr>
      <dsp:spPr>
        <a:xfrm>
          <a:off x="0" y="0"/>
          <a:ext cx="407998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84C8E77-CA5D-4C8C-AE4C-8B5C6348FB04}">
      <dsp:nvSpPr>
        <dsp:cNvPr id="0" name=""/>
        <dsp:cNvSpPr/>
      </dsp:nvSpPr>
      <dsp:spPr>
        <a:xfrm>
          <a:off x="0" y="0"/>
          <a:ext cx="4079988" cy="7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Costs</a:t>
          </a:r>
        </a:p>
      </dsp:txBody>
      <dsp:txXfrm>
        <a:off x="0" y="0"/>
        <a:ext cx="4079988" cy="772115"/>
      </dsp:txXfrm>
    </dsp:sp>
    <dsp:sp modelId="{F3EB9E7E-7F6D-4D83-B5D5-97AE7A4B41A1}">
      <dsp:nvSpPr>
        <dsp:cNvPr id="0" name=""/>
        <dsp:cNvSpPr/>
      </dsp:nvSpPr>
      <dsp:spPr>
        <a:xfrm>
          <a:off x="0" y="772115"/>
          <a:ext cx="4079988" cy="0"/>
        </a:xfrm>
        <a:prstGeom prst="line">
          <a:avLst/>
        </a:prstGeom>
        <a:gradFill rotWithShape="0">
          <a:gsLst>
            <a:gs pos="0">
              <a:schemeClr val="accent5">
                <a:hueOff val="3003598"/>
                <a:satOff val="-7513"/>
                <a:lumOff val="-8170"/>
                <a:alphaOff val="0"/>
                <a:satMod val="103000"/>
                <a:lumMod val="102000"/>
                <a:tint val="94000"/>
              </a:schemeClr>
            </a:gs>
            <a:gs pos="50000">
              <a:schemeClr val="accent5">
                <a:hueOff val="3003598"/>
                <a:satOff val="-7513"/>
                <a:lumOff val="-8170"/>
                <a:alphaOff val="0"/>
                <a:satMod val="110000"/>
                <a:lumMod val="100000"/>
                <a:shade val="100000"/>
              </a:schemeClr>
            </a:gs>
            <a:gs pos="100000">
              <a:schemeClr val="accent5">
                <a:hueOff val="3003598"/>
                <a:satOff val="-7513"/>
                <a:lumOff val="-8170"/>
                <a:alphaOff val="0"/>
                <a:lumMod val="99000"/>
                <a:satMod val="120000"/>
                <a:shade val="78000"/>
              </a:schemeClr>
            </a:gs>
          </a:gsLst>
          <a:lin ang="5400000" scaled="0"/>
        </a:gradFill>
        <a:ln w="6350" cap="flat" cmpd="sng" algn="ctr">
          <a:solidFill>
            <a:schemeClr val="accent5">
              <a:hueOff val="3003598"/>
              <a:satOff val="-7513"/>
              <a:lumOff val="-81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9A38B0-7832-44DB-BE6B-74E58A28D82F}">
      <dsp:nvSpPr>
        <dsp:cNvPr id="0" name=""/>
        <dsp:cNvSpPr/>
      </dsp:nvSpPr>
      <dsp:spPr>
        <a:xfrm>
          <a:off x="0" y="772115"/>
          <a:ext cx="4079988" cy="7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Options</a:t>
          </a:r>
        </a:p>
      </dsp:txBody>
      <dsp:txXfrm>
        <a:off x="0" y="772115"/>
        <a:ext cx="4079988" cy="772115"/>
      </dsp:txXfrm>
    </dsp:sp>
    <dsp:sp modelId="{54F8C04B-37C3-4321-860B-E654F3B9E468}">
      <dsp:nvSpPr>
        <dsp:cNvPr id="0" name=""/>
        <dsp:cNvSpPr/>
      </dsp:nvSpPr>
      <dsp:spPr>
        <a:xfrm>
          <a:off x="0" y="1544230"/>
          <a:ext cx="4079988" cy="0"/>
        </a:xfrm>
        <a:prstGeom prst="line">
          <a:avLst/>
        </a:prstGeom>
        <a:gradFill rotWithShape="0">
          <a:gsLst>
            <a:gs pos="0">
              <a:schemeClr val="accent5">
                <a:hueOff val="6007196"/>
                <a:satOff val="-15026"/>
                <a:lumOff val="-16340"/>
                <a:alphaOff val="0"/>
                <a:satMod val="103000"/>
                <a:lumMod val="102000"/>
                <a:tint val="94000"/>
              </a:schemeClr>
            </a:gs>
            <a:gs pos="50000">
              <a:schemeClr val="accent5">
                <a:hueOff val="6007196"/>
                <a:satOff val="-15026"/>
                <a:lumOff val="-16340"/>
                <a:alphaOff val="0"/>
                <a:satMod val="110000"/>
                <a:lumMod val="100000"/>
                <a:shade val="100000"/>
              </a:schemeClr>
            </a:gs>
            <a:gs pos="100000">
              <a:schemeClr val="accent5">
                <a:hueOff val="6007196"/>
                <a:satOff val="-15026"/>
                <a:lumOff val="-16340"/>
                <a:alphaOff val="0"/>
                <a:lumMod val="99000"/>
                <a:satMod val="120000"/>
                <a:shade val="78000"/>
              </a:schemeClr>
            </a:gs>
          </a:gsLst>
          <a:lin ang="5400000" scaled="0"/>
        </a:gradFill>
        <a:ln w="6350" cap="flat" cmpd="sng" algn="ctr">
          <a:solidFill>
            <a:schemeClr val="accent5">
              <a:hueOff val="6007196"/>
              <a:satOff val="-15026"/>
              <a:lumOff val="-1634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6FA9E1-678B-4C68-B449-C005E475388B}">
      <dsp:nvSpPr>
        <dsp:cNvPr id="0" name=""/>
        <dsp:cNvSpPr/>
      </dsp:nvSpPr>
      <dsp:spPr>
        <a:xfrm>
          <a:off x="0" y="1544230"/>
          <a:ext cx="4079988" cy="7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Community input</a:t>
          </a:r>
        </a:p>
      </dsp:txBody>
      <dsp:txXfrm>
        <a:off x="0" y="1544230"/>
        <a:ext cx="4079988" cy="772115"/>
      </dsp:txXfrm>
    </dsp:sp>
    <dsp:sp modelId="{4EE1E48E-6EDC-4FFE-8F93-EE51AA7BD08C}">
      <dsp:nvSpPr>
        <dsp:cNvPr id="0" name=""/>
        <dsp:cNvSpPr/>
      </dsp:nvSpPr>
      <dsp:spPr>
        <a:xfrm>
          <a:off x="0" y="2316345"/>
          <a:ext cx="4079988" cy="0"/>
        </a:xfrm>
        <a:prstGeom prst="line">
          <a:avLst/>
        </a:prstGeom>
        <a:gradFill rotWithShape="0">
          <a:gsLst>
            <a:gs pos="0">
              <a:schemeClr val="accent5">
                <a:hueOff val="9010794"/>
                <a:satOff val="-22539"/>
                <a:lumOff val="-24510"/>
                <a:alphaOff val="0"/>
                <a:satMod val="103000"/>
                <a:lumMod val="102000"/>
                <a:tint val="94000"/>
              </a:schemeClr>
            </a:gs>
            <a:gs pos="50000">
              <a:schemeClr val="accent5">
                <a:hueOff val="9010794"/>
                <a:satOff val="-22539"/>
                <a:lumOff val="-24510"/>
                <a:alphaOff val="0"/>
                <a:satMod val="110000"/>
                <a:lumMod val="100000"/>
                <a:shade val="100000"/>
              </a:schemeClr>
            </a:gs>
            <a:gs pos="100000">
              <a:schemeClr val="accent5">
                <a:hueOff val="9010794"/>
                <a:satOff val="-22539"/>
                <a:lumOff val="-24510"/>
                <a:alphaOff val="0"/>
                <a:lumMod val="99000"/>
                <a:satMod val="120000"/>
                <a:shade val="78000"/>
              </a:schemeClr>
            </a:gs>
          </a:gsLst>
          <a:lin ang="5400000" scaled="0"/>
        </a:gradFill>
        <a:ln w="6350" cap="flat" cmpd="sng" algn="ctr">
          <a:solidFill>
            <a:schemeClr val="accent5">
              <a:hueOff val="9010794"/>
              <a:satOff val="-22539"/>
              <a:lumOff val="-2451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35C005-44C5-48EA-9369-1623124E8EC2}">
      <dsp:nvSpPr>
        <dsp:cNvPr id="0" name=""/>
        <dsp:cNvSpPr/>
      </dsp:nvSpPr>
      <dsp:spPr>
        <a:xfrm>
          <a:off x="0" y="2316345"/>
          <a:ext cx="4079988" cy="7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Best practices in parks</a:t>
          </a:r>
        </a:p>
      </dsp:txBody>
      <dsp:txXfrm>
        <a:off x="0" y="2316345"/>
        <a:ext cx="4079988" cy="772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6A69A-166F-4CB9-82D5-BA6722AA74C1}">
      <dsp:nvSpPr>
        <dsp:cNvPr id="0" name=""/>
        <dsp:cNvSpPr/>
      </dsp:nvSpPr>
      <dsp:spPr>
        <a:xfrm>
          <a:off x="0" y="1508"/>
          <a:ext cx="407998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84C8E77-CA5D-4C8C-AE4C-8B5C6348FB04}">
      <dsp:nvSpPr>
        <dsp:cNvPr id="0" name=""/>
        <dsp:cNvSpPr/>
      </dsp:nvSpPr>
      <dsp:spPr>
        <a:xfrm>
          <a:off x="0" y="1508"/>
          <a:ext cx="4079988" cy="10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Funding</a:t>
          </a:r>
        </a:p>
      </dsp:txBody>
      <dsp:txXfrm>
        <a:off x="0" y="1508"/>
        <a:ext cx="4079988" cy="1028481"/>
      </dsp:txXfrm>
    </dsp:sp>
    <dsp:sp modelId="{F3EB9E7E-7F6D-4D83-B5D5-97AE7A4B41A1}">
      <dsp:nvSpPr>
        <dsp:cNvPr id="0" name=""/>
        <dsp:cNvSpPr/>
      </dsp:nvSpPr>
      <dsp:spPr>
        <a:xfrm>
          <a:off x="0" y="1029989"/>
          <a:ext cx="4079988" cy="0"/>
        </a:xfrm>
        <a:prstGeom prst="line">
          <a:avLst/>
        </a:prstGeom>
        <a:gradFill rotWithShape="0">
          <a:gsLst>
            <a:gs pos="0">
              <a:schemeClr val="accent5">
                <a:hueOff val="4505397"/>
                <a:satOff val="-11270"/>
                <a:lumOff val="-12255"/>
                <a:alphaOff val="0"/>
                <a:satMod val="103000"/>
                <a:lumMod val="102000"/>
                <a:tint val="94000"/>
              </a:schemeClr>
            </a:gs>
            <a:gs pos="50000">
              <a:schemeClr val="accent5">
                <a:hueOff val="4505397"/>
                <a:satOff val="-11270"/>
                <a:lumOff val="-12255"/>
                <a:alphaOff val="0"/>
                <a:satMod val="110000"/>
                <a:lumMod val="100000"/>
                <a:shade val="100000"/>
              </a:schemeClr>
            </a:gs>
            <a:gs pos="100000">
              <a:schemeClr val="accent5">
                <a:hueOff val="4505397"/>
                <a:satOff val="-11270"/>
                <a:lumOff val="-12255"/>
                <a:alphaOff val="0"/>
                <a:lumMod val="99000"/>
                <a:satMod val="120000"/>
                <a:shade val="78000"/>
              </a:schemeClr>
            </a:gs>
          </a:gsLst>
          <a:lin ang="5400000" scaled="0"/>
        </a:gradFill>
        <a:ln w="6350" cap="flat" cmpd="sng" algn="ctr">
          <a:solidFill>
            <a:schemeClr val="accent5">
              <a:hueOff val="4505397"/>
              <a:satOff val="-11270"/>
              <a:lumOff val="-1225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9A38B0-7832-44DB-BE6B-74E58A28D82F}">
      <dsp:nvSpPr>
        <dsp:cNvPr id="0" name=""/>
        <dsp:cNvSpPr/>
      </dsp:nvSpPr>
      <dsp:spPr>
        <a:xfrm>
          <a:off x="0" y="1029989"/>
          <a:ext cx="4079988" cy="10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Alternatives</a:t>
          </a:r>
        </a:p>
      </dsp:txBody>
      <dsp:txXfrm>
        <a:off x="0" y="1029989"/>
        <a:ext cx="4079988" cy="1028481"/>
      </dsp:txXfrm>
    </dsp:sp>
    <dsp:sp modelId="{54F8C04B-37C3-4321-860B-E654F3B9E468}">
      <dsp:nvSpPr>
        <dsp:cNvPr id="0" name=""/>
        <dsp:cNvSpPr/>
      </dsp:nvSpPr>
      <dsp:spPr>
        <a:xfrm>
          <a:off x="0" y="2058470"/>
          <a:ext cx="4079988" cy="0"/>
        </a:xfrm>
        <a:prstGeom prst="line">
          <a:avLst/>
        </a:prstGeom>
        <a:gradFill rotWithShape="0">
          <a:gsLst>
            <a:gs pos="0">
              <a:schemeClr val="accent5">
                <a:hueOff val="9010794"/>
                <a:satOff val="-22539"/>
                <a:lumOff val="-24510"/>
                <a:alphaOff val="0"/>
                <a:satMod val="103000"/>
                <a:lumMod val="102000"/>
                <a:tint val="94000"/>
              </a:schemeClr>
            </a:gs>
            <a:gs pos="50000">
              <a:schemeClr val="accent5">
                <a:hueOff val="9010794"/>
                <a:satOff val="-22539"/>
                <a:lumOff val="-24510"/>
                <a:alphaOff val="0"/>
                <a:satMod val="110000"/>
                <a:lumMod val="100000"/>
                <a:shade val="100000"/>
              </a:schemeClr>
            </a:gs>
            <a:gs pos="100000">
              <a:schemeClr val="accent5">
                <a:hueOff val="9010794"/>
                <a:satOff val="-22539"/>
                <a:lumOff val="-24510"/>
                <a:alphaOff val="0"/>
                <a:lumMod val="99000"/>
                <a:satMod val="120000"/>
                <a:shade val="78000"/>
              </a:schemeClr>
            </a:gs>
          </a:gsLst>
          <a:lin ang="5400000" scaled="0"/>
        </a:gradFill>
        <a:ln w="6350" cap="flat" cmpd="sng" algn="ctr">
          <a:solidFill>
            <a:schemeClr val="accent5">
              <a:hueOff val="9010794"/>
              <a:satOff val="-22539"/>
              <a:lumOff val="-2451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6FA9E1-678B-4C68-B449-C005E475388B}">
      <dsp:nvSpPr>
        <dsp:cNvPr id="0" name=""/>
        <dsp:cNvSpPr/>
      </dsp:nvSpPr>
      <dsp:spPr>
        <a:xfrm>
          <a:off x="0" y="2058470"/>
          <a:ext cx="4079988" cy="10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Community input</a:t>
          </a:r>
        </a:p>
      </dsp:txBody>
      <dsp:txXfrm>
        <a:off x="0" y="2058470"/>
        <a:ext cx="4079988" cy="10284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6617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6960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9715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98770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0731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81181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2106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83372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69278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03256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5/17/2021</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8042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5/17/2021</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21027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keportland.org/2020/03/25/city-of-portland-bans-driving-in-10-parks-312918"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scappoose.or.us/sites/default/files/fileattachments/community/page/19580/revenues_and_expenditures_all_pool_funds_as_of_december_22_2020.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ci.scappoose.or.us/sites/default/files/fileattachments/planning/page/982/floodplain_large.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i.scappoose.or.us/community/page/pool-cost-and-pool-fund-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rpa.org/our-work/partnerships/initiatives/safe-routes-to-parks/"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98E63-6686-4235-9AE0-2231DED9113E}"/>
              </a:ext>
            </a:extLst>
          </p:cNvPr>
          <p:cNvSpPr>
            <a:spLocks noGrp="1"/>
          </p:cNvSpPr>
          <p:nvPr>
            <p:ph type="ctrTitle"/>
          </p:nvPr>
        </p:nvSpPr>
        <p:spPr>
          <a:xfrm>
            <a:off x="912628" y="1371600"/>
            <a:ext cx="4323907" cy="2696866"/>
          </a:xfrm>
        </p:spPr>
        <p:txBody>
          <a:bodyPr anchor="t">
            <a:normAutofit/>
          </a:bodyPr>
          <a:lstStyle/>
          <a:p>
            <a:r>
              <a:rPr lang="en-US" dirty="0" err="1"/>
              <a:t>Grabhorn</a:t>
            </a:r>
            <a:r>
              <a:rPr lang="en-US" dirty="0"/>
              <a:t> Park Advisory Committee</a:t>
            </a:r>
          </a:p>
        </p:txBody>
      </p:sp>
      <p:sp>
        <p:nvSpPr>
          <p:cNvPr id="3" name="Subtitle 2">
            <a:extLst>
              <a:ext uri="{FF2B5EF4-FFF2-40B4-BE49-F238E27FC236}">
                <a16:creationId xmlns:a16="http://schemas.microsoft.com/office/drawing/2014/main" id="{903616BD-127B-4BE0-858F-1FB811FC429C}"/>
              </a:ext>
            </a:extLst>
          </p:cNvPr>
          <p:cNvSpPr>
            <a:spLocks noGrp="1"/>
          </p:cNvSpPr>
          <p:nvPr>
            <p:ph type="subTitle" idx="1"/>
          </p:nvPr>
        </p:nvSpPr>
        <p:spPr>
          <a:xfrm>
            <a:off x="912629" y="3899079"/>
            <a:ext cx="4323906" cy="1287887"/>
          </a:xfrm>
        </p:spPr>
        <p:txBody>
          <a:bodyPr anchor="b">
            <a:normAutofit/>
          </a:bodyPr>
          <a:lstStyle/>
          <a:p>
            <a:r>
              <a:rPr lang="en-US" dirty="0"/>
              <a:t>Road and pool workgroup</a:t>
            </a:r>
          </a:p>
          <a:p>
            <a:pPr algn="ctr"/>
            <a:r>
              <a:rPr lang="en-US" dirty="0"/>
              <a:t>May 20,2021</a:t>
            </a:r>
          </a:p>
        </p:txBody>
      </p:sp>
      <p:cxnSp>
        <p:nvCxnSpPr>
          <p:cNvPr id="11" name="Straight Connector 10">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7C8537-7B74-4C30-9472-91A6B735CA7C}"/>
              </a:ext>
            </a:extLst>
          </p:cNvPr>
          <p:cNvPicPr>
            <a:picLocks noChangeAspect="1"/>
          </p:cNvPicPr>
          <p:nvPr/>
        </p:nvPicPr>
        <p:blipFill rotWithShape="1">
          <a:blip r:embed="rId2"/>
          <a:srcRect l="63250" t="56979" r="10417" b="1295"/>
          <a:stretch/>
        </p:blipFill>
        <p:spPr>
          <a:xfrm>
            <a:off x="6149163" y="1151075"/>
            <a:ext cx="5399370" cy="4555850"/>
          </a:xfrm>
          <a:prstGeom prst="rect">
            <a:avLst/>
          </a:prstGeom>
        </p:spPr>
      </p:pic>
    </p:spTree>
    <p:extLst>
      <p:ext uri="{BB962C8B-B14F-4D97-AF65-F5344CB8AC3E}">
        <p14:creationId xmlns:p14="http://schemas.microsoft.com/office/powerpoint/2010/main" val="343092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0FCD-6F2E-40E5-8A1D-B7C5407E224F}"/>
              </a:ext>
            </a:extLst>
          </p:cNvPr>
          <p:cNvSpPr>
            <a:spLocks noGrp="1"/>
          </p:cNvSpPr>
          <p:nvPr>
            <p:ph type="title"/>
          </p:nvPr>
        </p:nvSpPr>
        <p:spPr>
          <a:xfrm>
            <a:off x="914400" y="1371600"/>
            <a:ext cx="4591050" cy="1314443"/>
          </a:xfrm>
        </p:spPr>
        <p:txBody>
          <a:bodyPr/>
          <a:lstStyle/>
          <a:p>
            <a:r>
              <a:rPr lang="en-US" dirty="0"/>
              <a:t>Traffic trends in parks</a:t>
            </a:r>
          </a:p>
        </p:txBody>
      </p:sp>
      <p:pic>
        <p:nvPicPr>
          <p:cNvPr id="4" name="Picture 3">
            <a:extLst>
              <a:ext uri="{FF2B5EF4-FFF2-40B4-BE49-F238E27FC236}">
                <a16:creationId xmlns:a16="http://schemas.microsoft.com/office/drawing/2014/main" id="{E1C65C42-F720-4046-9CFD-484D9A78CC33}"/>
              </a:ext>
            </a:extLst>
          </p:cNvPr>
          <p:cNvPicPr>
            <a:picLocks noChangeAspect="1"/>
          </p:cNvPicPr>
          <p:nvPr/>
        </p:nvPicPr>
        <p:blipFill>
          <a:blip r:embed="rId2"/>
          <a:stretch>
            <a:fillRect/>
          </a:stretch>
        </p:blipFill>
        <p:spPr>
          <a:xfrm>
            <a:off x="4486052" y="1019174"/>
            <a:ext cx="6619611" cy="5038725"/>
          </a:xfrm>
          <a:prstGeom prst="rect">
            <a:avLst/>
          </a:prstGeom>
        </p:spPr>
      </p:pic>
      <p:sp>
        <p:nvSpPr>
          <p:cNvPr id="5" name="TextBox 4">
            <a:extLst>
              <a:ext uri="{FF2B5EF4-FFF2-40B4-BE49-F238E27FC236}">
                <a16:creationId xmlns:a16="http://schemas.microsoft.com/office/drawing/2014/main" id="{3D990CD7-316D-4898-8102-F186F7EA0824}"/>
              </a:ext>
            </a:extLst>
          </p:cNvPr>
          <p:cNvSpPr txBox="1"/>
          <p:nvPr/>
        </p:nvSpPr>
        <p:spPr>
          <a:xfrm>
            <a:off x="485775" y="6191250"/>
            <a:ext cx="9886950" cy="923330"/>
          </a:xfrm>
          <a:prstGeom prst="rect">
            <a:avLst/>
          </a:prstGeom>
          <a:noFill/>
        </p:spPr>
        <p:txBody>
          <a:bodyPr wrap="square" rtlCol="0">
            <a:spAutoFit/>
          </a:bodyPr>
          <a:lstStyle/>
          <a:p>
            <a:r>
              <a:rPr lang="en-US" dirty="0">
                <a:hlinkClick r:id="rId3"/>
              </a:rPr>
              <a:t>https://bikeportland.org/2020/03/25/city-of-portland-bans-driving-in-10-parks-312918</a:t>
            </a:r>
            <a:endParaRPr lang="en-US" dirty="0"/>
          </a:p>
          <a:p>
            <a:endParaRPr lang="en-US" dirty="0"/>
          </a:p>
          <a:p>
            <a:endParaRPr lang="en-US" dirty="0"/>
          </a:p>
        </p:txBody>
      </p:sp>
      <p:sp>
        <p:nvSpPr>
          <p:cNvPr id="6" name="TextBox 5">
            <a:extLst>
              <a:ext uri="{FF2B5EF4-FFF2-40B4-BE49-F238E27FC236}">
                <a16:creationId xmlns:a16="http://schemas.microsoft.com/office/drawing/2014/main" id="{876CC7C3-A473-4C34-B1C6-81B7845FA714}"/>
              </a:ext>
            </a:extLst>
          </p:cNvPr>
          <p:cNvSpPr txBox="1"/>
          <p:nvPr/>
        </p:nvSpPr>
        <p:spPr>
          <a:xfrm>
            <a:off x="266700" y="3238500"/>
            <a:ext cx="4114800" cy="2585323"/>
          </a:xfrm>
          <a:prstGeom prst="rect">
            <a:avLst/>
          </a:prstGeom>
          <a:noFill/>
        </p:spPr>
        <p:txBody>
          <a:bodyPr wrap="square" rtlCol="0">
            <a:spAutoFit/>
          </a:bodyPr>
          <a:lstStyle/>
          <a:p>
            <a:r>
              <a:rPr lang="en-US" dirty="0"/>
              <a:t>Other examples: </a:t>
            </a:r>
          </a:p>
          <a:p>
            <a:pPr marL="285750" indent="-285750">
              <a:buFontTx/>
              <a:buChar char="-"/>
            </a:pPr>
            <a:r>
              <a:rPr lang="en-US" dirty="0"/>
              <a:t>Forest Grove, Thatcher Park</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r>
              <a:rPr lang="en-US" dirty="0">
                <a:solidFill>
                  <a:srgbClr val="FF0000"/>
                </a:solidFill>
              </a:rPr>
              <a:t>Action Items: </a:t>
            </a:r>
            <a:r>
              <a:rPr lang="en-US" dirty="0"/>
              <a:t> </a:t>
            </a:r>
            <a:endParaRPr lang="en-US" dirty="0">
              <a:solidFill>
                <a:srgbClr val="FF0000"/>
              </a:solidFill>
            </a:endParaRPr>
          </a:p>
          <a:p>
            <a:pPr marL="285750" indent="-285750">
              <a:buFontTx/>
              <a:buChar char="-"/>
            </a:pPr>
            <a:r>
              <a:rPr lang="en-US" dirty="0">
                <a:solidFill>
                  <a:srgbClr val="FF0000"/>
                </a:solidFill>
              </a:rPr>
              <a:t>Gather more examples </a:t>
            </a:r>
          </a:p>
          <a:p>
            <a:pPr marL="285750" indent="-285750">
              <a:buFontTx/>
              <a:buChar char="-"/>
            </a:pPr>
            <a:r>
              <a:rPr lang="en-US" dirty="0">
                <a:solidFill>
                  <a:srgbClr val="FF0000"/>
                </a:solidFill>
              </a:rPr>
              <a:t>Review Isaacs resources on park design </a:t>
            </a:r>
            <a:r>
              <a:rPr lang="en-US">
                <a:solidFill>
                  <a:srgbClr val="FF0000"/>
                </a:solidFill>
              </a:rPr>
              <a:t>best practices</a:t>
            </a:r>
            <a:endParaRPr lang="en-US" dirty="0">
              <a:solidFill>
                <a:srgbClr val="FF0000"/>
              </a:solidFill>
            </a:endParaRPr>
          </a:p>
        </p:txBody>
      </p:sp>
    </p:spTree>
    <p:extLst>
      <p:ext uri="{BB962C8B-B14F-4D97-AF65-F5344CB8AC3E}">
        <p14:creationId xmlns:p14="http://schemas.microsoft.com/office/powerpoint/2010/main" val="387045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4061E9-A029-496F-A253-36529E068618}"/>
              </a:ext>
            </a:extLst>
          </p:cNvPr>
          <p:cNvSpPr>
            <a:spLocks noGrp="1"/>
          </p:cNvSpPr>
          <p:nvPr>
            <p:ph type="title"/>
          </p:nvPr>
        </p:nvSpPr>
        <p:spPr>
          <a:xfrm>
            <a:off x="914400" y="1371600"/>
            <a:ext cx="4079987" cy="1314443"/>
          </a:xfrm>
        </p:spPr>
        <p:txBody>
          <a:bodyPr>
            <a:normAutofit/>
          </a:bodyPr>
          <a:lstStyle/>
          <a:p>
            <a:r>
              <a:rPr lang="en-US" dirty="0"/>
              <a:t>Pool Considerations </a:t>
            </a:r>
          </a:p>
        </p:txBody>
      </p:sp>
      <p:cxnSp>
        <p:nvCxnSpPr>
          <p:cNvPr id="20" name="Straight Connector 19">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BF3F268F-8643-42A2-A96A-9185B70952E6}"/>
              </a:ext>
            </a:extLst>
          </p:cNvPr>
          <p:cNvGraphicFramePr>
            <a:graphicFrameLocks noGrp="1"/>
          </p:cNvGraphicFramePr>
          <p:nvPr>
            <p:ph idx="1"/>
            <p:extLst>
              <p:ext uri="{D42A27DB-BD31-4B8C-83A1-F6EECF244321}">
                <p14:modId xmlns:p14="http://schemas.microsoft.com/office/powerpoint/2010/main" val="4188665497"/>
              </p:ext>
            </p:extLst>
          </p:nvPr>
        </p:nvGraphicFramePr>
        <p:xfrm>
          <a:off x="914400" y="2853369"/>
          <a:ext cx="4079988" cy="308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John Houston Memorial Pool opening hours">
            <a:extLst>
              <a:ext uri="{FF2B5EF4-FFF2-40B4-BE49-F238E27FC236}">
                <a16:creationId xmlns:a16="http://schemas.microsoft.com/office/drawing/2014/main" id="{5D5557FF-3FDC-40D1-BBC2-A1CF8BEF92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516" y="1371600"/>
            <a:ext cx="5487354" cy="447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6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D813F-DDE1-418D-8551-C7F97EB3402F}"/>
              </a:ext>
            </a:extLst>
          </p:cNvPr>
          <p:cNvSpPr>
            <a:spLocks noGrp="1"/>
          </p:cNvSpPr>
          <p:nvPr>
            <p:ph type="title"/>
          </p:nvPr>
        </p:nvSpPr>
        <p:spPr>
          <a:xfrm>
            <a:off x="914401" y="914400"/>
            <a:ext cx="4035055" cy="2996649"/>
          </a:xfrm>
        </p:spPr>
        <p:txBody>
          <a:bodyPr vert="horz" lIns="91440" tIns="45720" rIns="91440" bIns="45720" rtlCol="0" anchor="t">
            <a:normAutofit/>
          </a:bodyPr>
          <a:lstStyle/>
          <a:p>
            <a:r>
              <a:rPr lang="en-US" dirty="0"/>
              <a:t>Pool Fund expenditures</a:t>
            </a:r>
          </a:p>
        </p:txBody>
      </p:sp>
      <p:cxnSp>
        <p:nvCxnSpPr>
          <p:cNvPr id="14" name="Straight Connector 13">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D220CCD-4C7D-49EA-BC6C-E1C8D2F4A3E1}"/>
              </a:ext>
            </a:extLst>
          </p:cNvPr>
          <p:cNvPicPr>
            <a:picLocks noChangeAspect="1"/>
          </p:cNvPicPr>
          <p:nvPr/>
        </p:nvPicPr>
        <p:blipFill>
          <a:blip r:embed="rId2"/>
          <a:stretch>
            <a:fillRect/>
          </a:stretch>
        </p:blipFill>
        <p:spPr>
          <a:xfrm>
            <a:off x="3857625" y="813798"/>
            <a:ext cx="7580295" cy="5230403"/>
          </a:xfrm>
          <a:prstGeom prst="rect">
            <a:avLst/>
          </a:prstGeom>
        </p:spPr>
      </p:pic>
      <p:sp>
        <p:nvSpPr>
          <p:cNvPr id="6" name="TextBox 5">
            <a:extLst>
              <a:ext uri="{FF2B5EF4-FFF2-40B4-BE49-F238E27FC236}">
                <a16:creationId xmlns:a16="http://schemas.microsoft.com/office/drawing/2014/main" id="{C2D7D2FA-3D21-4E04-8DEE-106A7A437F2F}"/>
              </a:ext>
            </a:extLst>
          </p:cNvPr>
          <p:cNvSpPr txBox="1"/>
          <p:nvPr/>
        </p:nvSpPr>
        <p:spPr>
          <a:xfrm>
            <a:off x="866775" y="6044201"/>
            <a:ext cx="10458449" cy="923330"/>
          </a:xfrm>
          <a:prstGeom prst="rect">
            <a:avLst/>
          </a:prstGeom>
          <a:noFill/>
        </p:spPr>
        <p:txBody>
          <a:bodyPr wrap="square" rtlCol="0">
            <a:spAutoFit/>
          </a:bodyPr>
          <a:lstStyle/>
          <a:p>
            <a:r>
              <a:rPr lang="en-US" dirty="0">
                <a:hlinkClick r:id="rId3"/>
              </a:rPr>
              <a:t>https://www.ci.scappoose.or.us/sites/default/files/fileattachments/community/page/19580/revenues_and_expenditures_all_pool_funds_as_of_december_22_2020.pdf</a:t>
            </a:r>
            <a:endParaRPr lang="en-US" dirty="0"/>
          </a:p>
          <a:p>
            <a:endParaRPr lang="en-US" dirty="0"/>
          </a:p>
        </p:txBody>
      </p:sp>
    </p:spTree>
    <p:extLst>
      <p:ext uri="{BB962C8B-B14F-4D97-AF65-F5344CB8AC3E}">
        <p14:creationId xmlns:p14="http://schemas.microsoft.com/office/powerpoint/2010/main" val="424497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E6C4-4F37-47D9-AB5B-CE34C1CF27C2}"/>
              </a:ext>
            </a:extLst>
          </p:cNvPr>
          <p:cNvSpPr>
            <a:spLocks noGrp="1"/>
          </p:cNvSpPr>
          <p:nvPr>
            <p:ph type="title"/>
          </p:nvPr>
        </p:nvSpPr>
        <p:spPr>
          <a:xfrm>
            <a:off x="408740" y="3857632"/>
            <a:ext cx="4248985" cy="971543"/>
          </a:xfrm>
        </p:spPr>
        <p:txBody>
          <a:bodyPr>
            <a:normAutofit fontScale="90000"/>
          </a:bodyPr>
          <a:lstStyle/>
          <a:p>
            <a:r>
              <a:rPr lang="en-US" dirty="0"/>
              <a:t>Flood Plain (4/2021)</a:t>
            </a:r>
            <a:br>
              <a:rPr lang="en-US" dirty="0"/>
            </a:br>
            <a:endParaRPr lang="en-US" dirty="0"/>
          </a:p>
        </p:txBody>
      </p:sp>
      <p:pic>
        <p:nvPicPr>
          <p:cNvPr id="4" name="Picture 3">
            <a:extLst>
              <a:ext uri="{FF2B5EF4-FFF2-40B4-BE49-F238E27FC236}">
                <a16:creationId xmlns:a16="http://schemas.microsoft.com/office/drawing/2014/main" id="{10805131-8DB5-4045-ACEB-861E6DCDD0CC}"/>
              </a:ext>
            </a:extLst>
          </p:cNvPr>
          <p:cNvPicPr>
            <a:picLocks noChangeAspect="1"/>
          </p:cNvPicPr>
          <p:nvPr/>
        </p:nvPicPr>
        <p:blipFill>
          <a:blip r:embed="rId2"/>
          <a:stretch>
            <a:fillRect/>
          </a:stretch>
        </p:blipFill>
        <p:spPr>
          <a:xfrm>
            <a:off x="6989679" y="0"/>
            <a:ext cx="5202321" cy="6858000"/>
          </a:xfrm>
          <a:prstGeom prst="rect">
            <a:avLst/>
          </a:prstGeom>
        </p:spPr>
      </p:pic>
      <p:pic>
        <p:nvPicPr>
          <p:cNvPr id="5" name="Picture 4">
            <a:extLst>
              <a:ext uri="{FF2B5EF4-FFF2-40B4-BE49-F238E27FC236}">
                <a16:creationId xmlns:a16="http://schemas.microsoft.com/office/drawing/2014/main" id="{C393D9CA-DDC6-4343-8DE9-A4146811BF15}"/>
              </a:ext>
            </a:extLst>
          </p:cNvPr>
          <p:cNvPicPr>
            <a:picLocks noChangeAspect="1"/>
          </p:cNvPicPr>
          <p:nvPr/>
        </p:nvPicPr>
        <p:blipFill>
          <a:blip r:embed="rId3"/>
          <a:stretch>
            <a:fillRect/>
          </a:stretch>
        </p:blipFill>
        <p:spPr>
          <a:xfrm>
            <a:off x="0" y="167241"/>
            <a:ext cx="8695986" cy="2204484"/>
          </a:xfrm>
          <a:prstGeom prst="rect">
            <a:avLst/>
          </a:prstGeom>
        </p:spPr>
      </p:pic>
      <p:sp>
        <p:nvSpPr>
          <p:cNvPr id="6" name="TextBox 5">
            <a:extLst>
              <a:ext uri="{FF2B5EF4-FFF2-40B4-BE49-F238E27FC236}">
                <a16:creationId xmlns:a16="http://schemas.microsoft.com/office/drawing/2014/main" id="{27E33260-E2B3-4AE4-B699-DA0530785B30}"/>
              </a:ext>
            </a:extLst>
          </p:cNvPr>
          <p:cNvSpPr txBox="1"/>
          <p:nvPr/>
        </p:nvSpPr>
        <p:spPr>
          <a:xfrm>
            <a:off x="300038" y="5114925"/>
            <a:ext cx="5553911" cy="923330"/>
          </a:xfrm>
          <a:prstGeom prst="rect">
            <a:avLst/>
          </a:prstGeom>
          <a:noFill/>
        </p:spPr>
        <p:txBody>
          <a:bodyPr wrap="square" rtlCol="0">
            <a:spAutoFit/>
          </a:bodyPr>
          <a:lstStyle/>
          <a:p>
            <a:r>
              <a:rPr lang="en-US" dirty="0">
                <a:hlinkClick r:id="rId4"/>
              </a:rPr>
              <a:t>https://www.ci.scappoose.or.us/sites/default/files/fileattachments/planning/page/982/floodplain_large.pdf</a:t>
            </a:r>
            <a:endParaRPr lang="en-US" dirty="0"/>
          </a:p>
          <a:p>
            <a:endParaRPr lang="en-US" dirty="0"/>
          </a:p>
        </p:txBody>
      </p:sp>
    </p:spTree>
    <p:extLst>
      <p:ext uri="{BB962C8B-B14F-4D97-AF65-F5344CB8AC3E}">
        <p14:creationId xmlns:p14="http://schemas.microsoft.com/office/powerpoint/2010/main" val="323624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CB7F-8FAF-46ED-8538-9C404E77B9FD}"/>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F803835F-DDFD-41C8-90FC-DBFAD5BF14A8}"/>
              </a:ext>
            </a:extLst>
          </p:cNvPr>
          <p:cNvSpPr>
            <a:spLocks noGrp="1"/>
          </p:cNvSpPr>
          <p:nvPr>
            <p:ph idx="1"/>
          </p:nvPr>
        </p:nvSpPr>
        <p:spPr>
          <a:xfrm>
            <a:off x="626165" y="2397940"/>
            <a:ext cx="10651435" cy="3088460"/>
          </a:xfrm>
        </p:spPr>
        <p:txBody>
          <a:bodyPr>
            <a:noAutofit/>
          </a:bodyPr>
          <a:lstStyle/>
          <a:p>
            <a:pPr marL="0" indent="0">
              <a:buNone/>
            </a:pPr>
            <a:r>
              <a:rPr lang="en-US" sz="1600" dirty="0"/>
              <a:t>Based on pools recently built in other Oregon cities, an outdoor pool is estimated to cost $3,500,000. An indoor pool is estimated to cost $11,000,000. Operating a public pool would cost approximately $500,000 each year.</a:t>
            </a:r>
          </a:p>
          <a:p>
            <a:r>
              <a:rPr lang="en-US" sz="1600" dirty="0"/>
              <a:t>Bob Casswell Pool Fund - Privately held fund created in the 1970's through donations and fundraising. </a:t>
            </a:r>
            <a:br>
              <a:rPr lang="en-US" sz="1600" dirty="0"/>
            </a:br>
            <a:r>
              <a:rPr lang="en-US" sz="1600" b="1" dirty="0"/>
              <a:t>Current Balance: $33,948.30</a:t>
            </a:r>
          </a:p>
          <a:p>
            <a:r>
              <a:rPr lang="en-US" sz="1600" dirty="0"/>
              <a:t>Swim Council Pool Fund - Privately held fund created in conjunction with the Swim Council. </a:t>
            </a:r>
            <a:br>
              <a:rPr lang="en-US" sz="1600" dirty="0"/>
            </a:br>
            <a:r>
              <a:rPr lang="en-US" sz="1600" b="1" dirty="0"/>
              <a:t>Current Balance: $14,382.33</a:t>
            </a:r>
            <a:endParaRPr lang="en-US" sz="1600" dirty="0"/>
          </a:p>
          <a:p>
            <a:r>
              <a:rPr lang="en-US" sz="1600" dirty="0"/>
              <a:t>City of Scappoose Pool Fund - Created in 1999 with General Fund money. </a:t>
            </a:r>
            <a:br>
              <a:rPr lang="en-US" sz="1600" dirty="0"/>
            </a:br>
            <a:r>
              <a:rPr lang="en-US" sz="1600" b="1" dirty="0"/>
              <a:t>Current Balance: $8,852.89</a:t>
            </a:r>
          </a:p>
          <a:p>
            <a:pPr marL="0" indent="0">
              <a:buNone/>
            </a:pPr>
            <a:r>
              <a:rPr lang="en-US" sz="1600" b="1" dirty="0">
                <a:solidFill>
                  <a:srgbClr val="FF0000"/>
                </a:solidFill>
              </a:rPr>
              <a:t>Action item:  </a:t>
            </a:r>
          </a:p>
          <a:p>
            <a:pPr marL="0" indent="0">
              <a:buNone/>
            </a:pPr>
            <a:r>
              <a:rPr lang="en-US" sz="1600" dirty="0">
                <a:solidFill>
                  <a:srgbClr val="FF0000"/>
                </a:solidFill>
              </a:rPr>
              <a:t>- Determine how/when these funds can be used</a:t>
            </a:r>
          </a:p>
          <a:p>
            <a:pPr marL="0" indent="0">
              <a:buNone/>
            </a:pPr>
            <a:r>
              <a:rPr lang="en-US" sz="1600" b="1" dirty="0">
                <a:solidFill>
                  <a:srgbClr val="FF0000"/>
                </a:solidFill>
              </a:rPr>
              <a:t>-  </a:t>
            </a:r>
            <a:r>
              <a:rPr lang="en-US" sz="1600" dirty="0">
                <a:solidFill>
                  <a:srgbClr val="FF0000"/>
                </a:solidFill>
              </a:rPr>
              <a:t>What are the legal obligations to use the funds for a pool (</a:t>
            </a:r>
            <a:r>
              <a:rPr lang="en-US" sz="1600" dirty="0" err="1">
                <a:solidFill>
                  <a:srgbClr val="FF0000"/>
                </a:solidFill>
              </a:rPr>
              <a:t>Isacc</a:t>
            </a:r>
            <a:r>
              <a:rPr lang="en-US" sz="1600" dirty="0">
                <a:solidFill>
                  <a:srgbClr val="FF0000"/>
                </a:solidFill>
              </a:rPr>
              <a:t> and </a:t>
            </a:r>
            <a:r>
              <a:rPr lang="en-US" sz="1600" dirty="0" err="1">
                <a:solidFill>
                  <a:srgbClr val="FF0000"/>
                </a:solidFill>
              </a:rPr>
              <a:t>Huel</a:t>
            </a:r>
            <a:r>
              <a:rPr lang="en-US" sz="1600" dirty="0">
                <a:solidFill>
                  <a:srgbClr val="FF0000"/>
                </a:solidFill>
              </a:rPr>
              <a:t> to work on?  City lawyer to join a meeting?)</a:t>
            </a:r>
          </a:p>
        </p:txBody>
      </p:sp>
      <p:sp>
        <p:nvSpPr>
          <p:cNvPr id="4" name="TextBox 3">
            <a:extLst>
              <a:ext uri="{FF2B5EF4-FFF2-40B4-BE49-F238E27FC236}">
                <a16:creationId xmlns:a16="http://schemas.microsoft.com/office/drawing/2014/main" id="{FD4C3D06-66E7-4B5A-8BFB-526588950F11}"/>
              </a:ext>
            </a:extLst>
          </p:cNvPr>
          <p:cNvSpPr txBox="1"/>
          <p:nvPr/>
        </p:nvSpPr>
        <p:spPr>
          <a:xfrm>
            <a:off x="723900" y="6400800"/>
            <a:ext cx="10201275" cy="646331"/>
          </a:xfrm>
          <a:prstGeom prst="rect">
            <a:avLst/>
          </a:prstGeom>
          <a:noFill/>
        </p:spPr>
        <p:txBody>
          <a:bodyPr wrap="square" rtlCol="0">
            <a:spAutoFit/>
          </a:bodyPr>
          <a:lstStyle/>
          <a:p>
            <a:r>
              <a:rPr lang="en-US" dirty="0">
                <a:hlinkClick r:id="rId2"/>
              </a:rPr>
              <a:t>https://www.ci.scappoose.or.us/community/page/pool-cost-and-pool-fund-information</a:t>
            </a:r>
            <a:endParaRPr lang="en-US" dirty="0"/>
          </a:p>
          <a:p>
            <a:endParaRPr lang="en-US" dirty="0"/>
          </a:p>
        </p:txBody>
      </p:sp>
    </p:spTree>
    <p:extLst>
      <p:ext uri="{BB962C8B-B14F-4D97-AF65-F5344CB8AC3E}">
        <p14:creationId xmlns:p14="http://schemas.microsoft.com/office/powerpoint/2010/main" val="306900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51EF-3844-4D14-BB6A-E91FE65914FA}"/>
              </a:ext>
            </a:extLst>
          </p:cNvPr>
          <p:cNvSpPr>
            <a:spLocks noGrp="1"/>
          </p:cNvSpPr>
          <p:nvPr>
            <p:ph type="title"/>
          </p:nvPr>
        </p:nvSpPr>
        <p:spPr/>
        <p:txBody>
          <a:bodyPr/>
          <a:lstStyle/>
          <a:p>
            <a:r>
              <a:rPr lang="en-US" dirty="0"/>
              <a:t>Alternatives</a:t>
            </a:r>
          </a:p>
        </p:txBody>
      </p:sp>
      <p:sp>
        <p:nvSpPr>
          <p:cNvPr id="3" name="Content Placeholder 2">
            <a:extLst>
              <a:ext uri="{FF2B5EF4-FFF2-40B4-BE49-F238E27FC236}">
                <a16:creationId xmlns:a16="http://schemas.microsoft.com/office/drawing/2014/main" id="{1DE205DA-EBBB-4EEC-8207-0B9D0911B70C}"/>
              </a:ext>
            </a:extLst>
          </p:cNvPr>
          <p:cNvSpPr>
            <a:spLocks noGrp="1"/>
          </p:cNvSpPr>
          <p:nvPr>
            <p:ph idx="1"/>
          </p:nvPr>
        </p:nvSpPr>
        <p:spPr/>
        <p:txBody>
          <a:bodyPr>
            <a:normAutofit fontScale="92500" lnSpcReduction="20000"/>
          </a:bodyPr>
          <a:lstStyle/>
          <a:p>
            <a:r>
              <a:rPr lang="en-US" dirty="0"/>
              <a:t>Splash pad or other aquatic water feature</a:t>
            </a:r>
          </a:p>
          <a:p>
            <a:pPr marL="560070" lvl="1" indent="-285750">
              <a:buFontTx/>
              <a:buChar char="-"/>
            </a:pPr>
            <a:r>
              <a:rPr lang="en-US" dirty="0"/>
              <a:t>Potentially as a expensive as a pool (needs filter systems, can be as dangerous as a pool)</a:t>
            </a:r>
          </a:p>
          <a:p>
            <a:pPr marL="560070" lvl="1" indent="-285750">
              <a:buFontTx/>
              <a:buChar char="-"/>
            </a:pPr>
            <a:r>
              <a:rPr lang="en-US" dirty="0"/>
              <a:t>Serves population up to 2</a:t>
            </a:r>
            <a:r>
              <a:rPr lang="en-US" baseline="30000" dirty="0"/>
              <a:t>nd</a:t>
            </a:r>
            <a:r>
              <a:rPr lang="en-US" dirty="0"/>
              <a:t> grade</a:t>
            </a:r>
          </a:p>
          <a:p>
            <a:pPr marL="560070" lvl="1" indent="-285750">
              <a:buFontTx/>
              <a:buChar char="-"/>
            </a:pPr>
            <a:r>
              <a:rPr lang="en-US" dirty="0">
                <a:solidFill>
                  <a:srgbClr val="FF0000"/>
                </a:solidFill>
              </a:rPr>
              <a:t>Action item: </a:t>
            </a:r>
          </a:p>
          <a:p>
            <a:pPr marL="834390" lvl="2" indent="-285750">
              <a:buFontTx/>
              <a:buChar char="-"/>
            </a:pPr>
            <a:r>
              <a:rPr lang="en-US" dirty="0">
                <a:solidFill>
                  <a:srgbClr val="FF0000"/>
                </a:solidFill>
              </a:rPr>
              <a:t>Learn to learn more about water feature in Heritage Park. To be discussed on 5/17 at City Council.  (Kim to send a link workgroup).</a:t>
            </a:r>
          </a:p>
          <a:p>
            <a:pPr marL="834390" lvl="2" indent="-285750">
              <a:buFontTx/>
              <a:buChar char="-"/>
            </a:pPr>
            <a:r>
              <a:rPr lang="en-US" dirty="0">
                <a:solidFill>
                  <a:srgbClr val="FF0000"/>
                </a:solidFill>
              </a:rPr>
              <a:t>Get pricing for splash pads (Paul to gather some info, </a:t>
            </a:r>
            <a:r>
              <a:rPr lang="en-US" dirty="0" err="1">
                <a:solidFill>
                  <a:srgbClr val="FF0000"/>
                </a:solidFill>
              </a:rPr>
              <a:t>Isacc</a:t>
            </a:r>
            <a:r>
              <a:rPr lang="en-US" dirty="0">
                <a:solidFill>
                  <a:srgbClr val="FF0000"/>
                </a:solidFill>
              </a:rPr>
              <a:t> and </a:t>
            </a:r>
            <a:r>
              <a:rPr lang="en-US" dirty="0" err="1">
                <a:solidFill>
                  <a:srgbClr val="FF0000"/>
                </a:solidFill>
              </a:rPr>
              <a:t>Huel</a:t>
            </a:r>
            <a:r>
              <a:rPr lang="en-US" dirty="0">
                <a:solidFill>
                  <a:srgbClr val="FF0000"/>
                </a:solidFill>
              </a:rPr>
              <a:t> gather public expense numbers? </a:t>
            </a:r>
          </a:p>
          <a:p>
            <a:r>
              <a:rPr lang="en-US" dirty="0"/>
              <a:t>Seek partnership, PPC? </a:t>
            </a:r>
          </a:p>
          <a:p>
            <a:r>
              <a:rPr lang="en-US" dirty="0"/>
              <a:t>County-wide project?</a:t>
            </a:r>
          </a:p>
          <a:p>
            <a:endParaRPr lang="en-US" dirty="0"/>
          </a:p>
          <a:p>
            <a:endParaRPr lang="en-US" dirty="0"/>
          </a:p>
        </p:txBody>
      </p:sp>
    </p:spTree>
    <p:extLst>
      <p:ext uri="{BB962C8B-B14F-4D97-AF65-F5344CB8AC3E}">
        <p14:creationId xmlns:p14="http://schemas.microsoft.com/office/powerpoint/2010/main" val="281296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0614-B642-470C-8768-CE96605A5F9C}"/>
              </a:ext>
            </a:extLst>
          </p:cNvPr>
          <p:cNvSpPr>
            <a:spLocks noGrp="1"/>
          </p:cNvSpPr>
          <p:nvPr>
            <p:ph type="title"/>
          </p:nvPr>
        </p:nvSpPr>
        <p:spPr/>
        <p:txBody>
          <a:bodyPr/>
          <a:lstStyle/>
          <a:p>
            <a:r>
              <a:rPr lang="en-US" dirty="0"/>
              <a:t>Funding options</a:t>
            </a:r>
          </a:p>
        </p:txBody>
      </p:sp>
      <p:sp>
        <p:nvSpPr>
          <p:cNvPr id="3" name="Content Placeholder 2">
            <a:extLst>
              <a:ext uri="{FF2B5EF4-FFF2-40B4-BE49-F238E27FC236}">
                <a16:creationId xmlns:a16="http://schemas.microsoft.com/office/drawing/2014/main" id="{66A9D4A6-0925-471E-8C5A-EE922A2A76DE}"/>
              </a:ext>
            </a:extLst>
          </p:cNvPr>
          <p:cNvSpPr>
            <a:spLocks noGrp="1"/>
          </p:cNvSpPr>
          <p:nvPr>
            <p:ph idx="1"/>
          </p:nvPr>
        </p:nvSpPr>
        <p:spPr/>
        <p:txBody>
          <a:bodyPr/>
          <a:lstStyle/>
          <a:p>
            <a:r>
              <a:rPr lang="en-US" dirty="0"/>
              <a:t>Property taxes (city survey, results due July)</a:t>
            </a:r>
          </a:p>
          <a:p>
            <a:r>
              <a:rPr lang="en-US" dirty="0"/>
              <a:t>Grants</a:t>
            </a:r>
          </a:p>
          <a:p>
            <a:pPr marL="0" indent="0">
              <a:buNone/>
            </a:pPr>
            <a:r>
              <a:rPr lang="en-US" dirty="0">
                <a:solidFill>
                  <a:srgbClr val="FF0000"/>
                </a:solidFill>
              </a:rPr>
              <a:t>Will make a recommendation that City Council put together a group in the future to look at funding options for a pool in the future.   </a:t>
            </a:r>
          </a:p>
          <a:p>
            <a:endParaRPr lang="en-US" dirty="0"/>
          </a:p>
          <a:p>
            <a:endParaRPr lang="en-US" dirty="0"/>
          </a:p>
        </p:txBody>
      </p:sp>
    </p:spTree>
    <p:extLst>
      <p:ext uri="{BB962C8B-B14F-4D97-AF65-F5344CB8AC3E}">
        <p14:creationId xmlns:p14="http://schemas.microsoft.com/office/powerpoint/2010/main" val="334589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44D7-3D1D-4211-9186-6B10E291F31D}"/>
              </a:ext>
            </a:extLst>
          </p:cNvPr>
          <p:cNvSpPr>
            <a:spLocks noGrp="1"/>
          </p:cNvSpPr>
          <p:nvPr>
            <p:ph type="title"/>
          </p:nvPr>
        </p:nvSpPr>
        <p:spPr/>
        <p:txBody>
          <a:bodyPr/>
          <a:lstStyle/>
          <a:p>
            <a:r>
              <a:rPr lang="en-US" dirty="0"/>
              <a:t>Action items to be completed by 5/28</a:t>
            </a:r>
          </a:p>
        </p:txBody>
      </p:sp>
      <p:sp>
        <p:nvSpPr>
          <p:cNvPr id="3" name="Content Placeholder 2">
            <a:extLst>
              <a:ext uri="{FF2B5EF4-FFF2-40B4-BE49-F238E27FC236}">
                <a16:creationId xmlns:a16="http://schemas.microsoft.com/office/drawing/2014/main" id="{E45DAC37-D597-40DC-9F42-AAAC5F60424B}"/>
              </a:ext>
            </a:extLst>
          </p:cNvPr>
          <p:cNvSpPr>
            <a:spLocks noGrp="1"/>
          </p:cNvSpPr>
          <p:nvPr>
            <p:ph idx="1"/>
          </p:nvPr>
        </p:nvSpPr>
        <p:spPr>
          <a:xfrm>
            <a:off x="733425" y="2524125"/>
            <a:ext cx="10544174" cy="3417704"/>
          </a:xfrm>
        </p:spPr>
        <p:txBody>
          <a:bodyPr>
            <a:normAutofit fontScale="85000" lnSpcReduction="10000"/>
          </a:bodyPr>
          <a:lstStyle/>
          <a:p>
            <a:r>
              <a:rPr lang="en-US" dirty="0"/>
              <a:t>Kim set up meetings with fire and police</a:t>
            </a:r>
          </a:p>
          <a:p>
            <a:r>
              <a:rPr lang="en-US" dirty="0"/>
              <a:t>Everyone gather examples of thru traffic trends in parks and review Isaac's resources on park design best practices</a:t>
            </a:r>
          </a:p>
          <a:p>
            <a:r>
              <a:rPr lang="en-US" dirty="0"/>
              <a:t>Kim reach out Huell to investigate legal obligations of pool funds </a:t>
            </a:r>
          </a:p>
          <a:p>
            <a:r>
              <a:rPr lang="en-US" dirty="0"/>
              <a:t>Everyone who can listen into the City council discussion on 5/17 re: the water feature at Heritage Park</a:t>
            </a:r>
          </a:p>
          <a:p>
            <a:r>
              <a:rPr lang="en-US" dirty="0"/>
              <a:t>Everyone, research pricing info for splash pads</a:t>
            </a:r>
          </a:p>
          <a:p>
            <a:r>
              <a:rPr lang="en-US" dirty="0"/>
              <a:t>Kim ask Huell and Isaac about splash pad pricing</a:t>
            </a:r>
          </a:p>
          <a:p>
            <a:r>
              <a:rPr lang="en-US" dirty="0"/>
              <a:t>Kim to ask Huell if there is a study to determine what parking needs there might be (</a:t>
            </a:r>
            <a:r>
              <a:rPr lang="en-US" dirty="0" err="1"/>
              <a:t>ie</a:t>
            </a:r>
            <a:r>
              <a:rPr lang="en-US" dirty="0"/>
              <a:t>, how many spots are needed for different intended uses)</a:t>
            </a:r>
          </a:p>
          <a:p>
            <a:endParaRPr lang="en-US" dirty="0"/>
          </a:p>
          <a:p>
            <a:endParaRPr lang="en-US" dirty="0"/>
          </a:p>
        </p:txBody>
      </p:sp>
    </p:spTree>
    <p:extLst>
      <p:ext uri="{BB962C8B-B14F-4D97-AF65-F5344CB8AC3E}">
        <p14:creationId xmlns:p14="http://schemas.microsoft.com/office/powerpoint/2010/main" val="229688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6BEA-76D4-4540-9D1D-0ED631DEB890}"/>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D9E9B4B4-1B9E-45C9-816E-7B6AA090CAF8}"/>
              </a:ext>
            </a:extLst>
          </p:cNvPr>
          <p:cNvSpPr>
            <a:spLocks noGrp="1"/>
          </p:cNvSpPr>
          <p:nvPr>
            <p:ph idx="1"/>
          </p:nvPr>
        </p:nvSpPr>
        <p:spPr/>
        <p:txBody>
          <a:bodyPr/>
          <a:lstStyle/>
          <a:p>
            <a:pPr marL="0" indent="0">
              <a:buNone/>
            </a:pPr>
            <a:r>
              <a:rPr lang="en-US" dirty="0"/>
              <a:t>Understand the needs and wants of the community as they relate to the pool and the road, through gathering the best available data on best practices, use demands, and community feedback.  Share this data set back with the broader GPAHC so that information can be weighed against the range of use and needs being explored by the other workgroups. </a:t>
            </a:r>
          </a:p>
        </p:txBody>
      </p:sp>
    </p:spTree>
    <p:extLst>
      <p:ext uri="{BB962C8B-B14F-4D97-AF65-F5344CB8AC3E}">
        <p14:creationId xmlns:p14="http://schemas.microsoft.com/office/powerpoint/2010/main" val="72749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4061E9-A029-496F-A253-36529E068618}"/>
              </a:ext>
            </a:extLst>
          </p:cNvPr>
          <p:cNvSpPr>
            <a:spLocks noGrp="1"/>
          </p:cNvSpPr>
          <p:nvPr>
            <p:ph type="title"/>
          </p:nvPr>
        </p:nvSpPr>
        <p:spPr>
          <a:xfrm>
            <a:off x="914400" y="1371600"/>
            <a:ext cx="4079987" cy="1314443"/>
          </a:xfrm>
        </p:spPr>
        <p:txBody>
          <a:bodyPr>
            <a:normAutofit/>
          </a:bodyPr>
          <a:lstStyle/>
          <a:p>
            <a:r>
              <a:rPr lang="en-US" dirty="0"/>
              <a:t>Road considerations</a:t>
            </a:r>
          </a:p>
        </p:txBody>
      </p:sp>
      <p:cxnSp>
        <p:nvCxnSpPr>
          <p:cNvPr id="20" name="Straight Connector 19">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4ABCA93-4960-4E32-92E5-03D93C1A4C00}"/>
              </a:ext>
            </a:extLst>
          </p:cNvPr>
          <p:cNvPicPr>
            <a:picLocks noChangeAspect="1"/>
          </p:cNvPicPr>
          <p:nvPr/>
        </p:nvPicPr>
        <p:blipFill>
          <a:blip r:embed="rId2"/>
          <a:stretch>
            <a:fillRect/>
          </a:stretch>
        </p:blipFill>
        <p:spPr>
          <a:xfrm rot="5400000">
            <a:off x="5984987" y="368019"/>
            <a:ext cx="5785253" cy="6121961"/>
          </a:xfrm>
          <a:prstGeom prst="rect">
            <a:avLst/>
          </a:prstGeom>
        </p:spPr>
      </p:pic>
      <p:graphicFrame>
        <p:nvGraphicFramePr>
          <p:cNvPr id="7" name="Content Placeholder 4">
            <a:extLst>
              <a:ext uri="{FF2B5EF4-FFF2-40B4-BE49-F238E27FC236}">
                <a16:creationId xmlns:a16="http://schemas.microsoft.com/office/drawing/2014/main" id="{BF3F268F-8643-42A2-A96A-9185B70952E6}"/>
              </a:ext>
            </a:extLst>
          </p:cNvPr>
          <p:cNvGraphicFramePr>
            <a:graphicFrameLocks noGrp="1"/>
          </p:cNvGraphicFramePr>
          <p:nvPr>
            <p:ph idx="1"/>
            <p:extLst>
              <p:ext uri="{D42A27DB-BD31-4B8C-83A1-F6EECF244321}">
                <p14:modId xmlns:p14="http://schemas.microsoft.com/office/powerpoint/2010/main" val="3827716044"/>
              </p:ext>
            </p:extLst>
          </p:nvPr>
        </p:nvGraphicFramePr>
        <p:xfrm>
          <a:off x="914400" y="2853369"/>
          <a:ext cx="4079988" cy="3088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25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D96F-C101-4478-95F9-DCEA945B9637}"/>
              </a:ext>
            </a:extLst>
          </p:cNvPr>
          <p:cNvSpPr>
            <a:spLocks noGrp="1"/>
          </p:cNvSpPr>
          <p:nvPr>
            <p:ph type="title"/>
          </p:nvPr>
        </p:nvSpPr>
        <p:spPr/>
        <p:txBody>
          <a:bodyPr/>
          <a:lstStyle/>
          <a:p>
            <a:r>
              <a:rPr lang="en-US" dirty="0"/>
              <a:t>Costs – Estimates from Nov 5, 2020 conceptual plan</a:t>
            </a:r>
          </a:p>
        </p:txBody>
      </p:sp>
      <p:pic>
        <p:nvPicPr>
          <p:cNvPr id="4" name="Picture 3">
            <a:extLst>
              <a:ext uri="{FF2B5EF4-FFF2-40B4-BE49-F238E27FC236}">
                <a16:creationId xmlns:a16="http://schemas.microsoft.com/office/drawing/2014/main" id="{EF3284CC-2694-4FA7-AF31-F8CA703E426D}"/>
              </a:ext>
            </a:extLst>
          </p:cNvPr>
          <p:cNvPicPr>
            <a:picLocks noChangeAspect="1"/>
          </p:cNvPicPr>
          <p:nvPr/>
        </p:nvPicPr>
        <p:blipFill>
          <a:blip r:embed="rId2"/>
          <a:stretch>
            <a:fillRect/>
          </a:stretch>
        </p:blipFill>
        <p:spPr>
          <a:xfrm>
            <a:off x="914400" y="2700330"/>
            <a:ext cx="9829800" cy="3946908"/>
          </a:xfrm>
          <a:prstGeom prst="rect">
            <a:avLst/>
          </a:prstGeom>
        </p:spPr>
      </p:pic>
    </p:spTree>
    <p:extLst>
      <p:ext uri="{BB962C8B-B14F-4D97-AF65-F5344CB8AC3E}">
        <p14:creationId xmlns:p14="http://schemas.microsoft.com/office/powerpoint/2010/main" val="218724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D33E-D24A-4973-A949-BD06BA4E4C61}"/>
              </a:ext>
            </a:extLst>
          </p:cNvPr>
          <p:cNvSpPr>
            <a:spLocks noGrp="1"/>
          </p:cNvSpPr>
          <p:nvPr>
            <p:ph type="title"/>
          </p:nvPr>
        </p:nvSpPr>
        <p:spPr/>
        <p:txBody>
          <a:bodyPr/>
          <a:lstStyle/>
          <a:p>
            <a:r>
              <a:rPr lang="en-US" dirty="0"/>
              <a:t>Road options</a:t>
            </a:r>
          </a:p>
        </p:txBody>
      </p:sp>
      <p:sp>
        <p:nvSpPr>
          <p:cNvPr id="3" name="Content Placeholder 2">
            <a:extLst>
              <a:ext uri="{FF2B5EF4-FFF2-40B4-BE49-F238E27FC236}">
                <a16:creationId xmlns:a16="http://schemas.microsoft.com/office/drawing/2014/main" id="{D79B6444-1EC5-49D3-ACDB-79B2D9DB8267}"/>
              </a:ext>
            </a:extLst>
          </p:cNvPr>
          <p:cNvSpPr>
            <a:spLocks noGrp="1"/>
          </p:cNvSpPr>
          <p:nvPr>
            <p:ph idx="1"/>
          </p:nvPr>
        </p:nvSpPr>
        <p:spPr/>
        <p:txBody>
          <a:bodyPr>
            <a:normAutofit fontScale="85000" lnSpcReduction="10000"/>
          </a:bodyPr>
          <a:lstStyle/>
          <a:p>
            <a:r>
              <a:rPr lang="en-US" dirty="0"/>
              <a:t>Two lane road with speed reduction method (speed bumps, raised pedestrian crossings, </a:t>
            </a:r>
            <a:r>
              <a:rPr lang="en-US" dirty="0" err="1"/>
              <a:t>etc</a:t>
            </a:r>
            <a:r>
              <a:rPr lang="en-US" dirty="0"/>
              <a:t>)</a:t>
            </a:r>
          </a:p>
          <a:p>
            <a:r>
              <a:rPr lang="en-US" dirty="0"/>
              <a:t>One lane road with traffic prevention (bollards, locked gate</a:t>
            </a:r>
          </a:p>
          <a:p>
            <a:r>
              <a:rPr lang="en-US" dirty="0"/>
              <a:t>One lane gravel road with traffic prevention</a:t>
            </a:r>
          </a:p>
          <a:p>
            <a:pPr marL="0" indent="0">
              <a:buNone/>
            </a:pPr>
            <a:r>
              <a:rPr lang="en-US" dirty="0">
                <a:solidFill>
                  <a:srgbClr val="FF0000"/>
                </a:solidFill>
              </a:rPr>
              <a:t>Action item:  </a:t>
            </a:r>
          </a:p>
          <a:p>
            <a:pPr>
              <a:buFontTx/>
              <a:buChar char="-"/>
            </a:pPr>
            <a:r>
              <a:rPr lang="en-US" dirty="0">
                <a:solidFill>
                  <a:srgbClr val="FF0000"/>
                </a:solidFill>
              </a:rPr>
              <a:t>Connect with police and fire department (Kim to reach out and schedule call with the group week of 5/17)</a:t>
            </a:r>
          </a:p>
          <a:p>
            <a:pPr lvl="1">
              <a:buFontTx/>
              <a:buChar char="-"/>
            </a:pPr>
            <a:r>
              <a:rPr lang="en-US" dirty="0">
                <a:solidFill>
                  <a:srgbClr val="FF0000"/>
                </a:solidFill>
              </a:rPr>
              <a:t> Ask police why the speed check was in the park?  Function?  </a:t>
            </a:r>
          </a:p>
          <a:p>
            <a:pPr>
              <a:buFontTx/>
              <a:buChar char="-"/>
            </a:pPr>
            <a:r>
              <a:rPr lang="en-US" dirty="0">
                <a:solidFill>
                  <a:srgbClr val="FF0000"/>
                </a:solidFill>
              </a:rPr>
              <a:t>Has a study been done to determine what parking needs might be (</a:t>
            </a:r>
            <a:r>
              <a:rPr lang="en-US" dirty="0" err="1">
                <a:solidFill>
                  <a:srgbClr val="FF0000"/>
                </a:solidFill>
              </a:rPr>
              <a:t>ie</a:t>
            </a:r>
            <a:r>
              <a:rPr lang="en-US" dirty="0">
                <a:solidFill>
                  <a:srgbClr val="FF0000"/>
                </a:solidFill>
              </a:rPr>
              <a:t>, how many spots are needed for different intended uses)?</a:t>
            </a:r>
          </a:p>
        </p:txBody>
      </p:sp>
    </p:spTree>
    <p:extLst>
      <p:ext uri="{BB962C8B-B14F-4D97-AF65-F5344CB8AC3E}">
        <p14:creationId xmlns:p14="http://schemas.microsoft.com/office/powerpoint/2010/main" val="191451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4C79-E38F-44F6-B622-44C547C655ED}"/>
              </a:ext>
            </a:extLst>
          </p:cNvPr>
          <p:cNvSpPr>
            <a:spLocks noGrp="1"/>
          </p:cNvSpPr>
          <p:nvPr>
            <p:ph type="title"/>
          </p:nvPr>
        </p:nvSpPr>
        <p:spPr>
          <a:xfrm>
            <a:off x="381000" y="1352550"/>
            <a:ext cx="4148948" cy="1314443"/>
          </a:xfrm>
        </p:spPr>
        <p:txBody>
          <a:bodyPr/>
          <a:lstStyle/>
          <a:p>
            <a:r>
              <a:rPr lang="en-US" dirty="0"/>
              <a:t>Alternatives Local Connections Study</a:t>
            </a:r>
          </a:p>
        </p:txBody>
      </p:sp>
      <p:pic>
        <p:nvPicPr>
          <p:cNvPr id="4" name="Picture 3">
            <a:extLst>
              <a:ext uri="{FF2B5EF4-FFF2-40B4-BE49-F238E27FC236}">
                <a16:creationId xmlns:a16="http://schemas.microsoft.com/office/drawing/2014/main" id="{0FA439F9-F0BA-4FED-8E84-E9E59CDD6EF7}"/>
              </a:ext>
            </a:extLst>
          </p:cNvPr>
          <p:cNvPicPr>
            <a:picLocks noChangeAspect="1"/>
          </p:cNvPicPr>
          <p:nvPr/>
        </p:nvPicPr>
        <p:blipFill>
          <a:blip r:embed="rId2"/>
          <a:stretch>
            <a:fillRect/>
          </a:stretch>
        </p:blipFill>
        <p:spPr>
          <a:xfrm>
            <a:off x="5063348" y="0"/>
            <a:ext cx="6037228" cy="6858000"/>
          </a:xfrm>
          <a:prstGeom prst="rect">
            <a:avLst/>
          </a:prstGeom>
        </p:spPr>
      </p:pic>
      <p:sp>
        <p:nvSpPr>
          <p:cNvPr id="5" name="TextBox 4">
            <a:extLst>
              <a:ext uri="{FF2B5EF4-FFF2-40B4-BE49-F238E27FC236}">
                <a16:creationId xmlns:a16="http://schemas.microsoft.com/office/drawing/2014/main" id="{27758425-D521-4EEC-BDE8-CE42A6A84577}"/>
              </a:ext>
            </a:extLst>
          </p:cNvPr>
          <p:cNvSpPr txBox="1"/>
          <p:nvPr/>
        </p:nvSpPr>
        <p:spPr>
          <a:xfrm>
            <a:off x="381000" y="3324225"/>
            <a:ext cx="4148948" cy="2862322"/>
          </a:xfrm>
          <a:prstGeom prst="rect">
            <a:avLst/>
          </a:prstGeom>
          <a:noFill/>
        </p:spPr>
        <p:txBody>
          <a:bodyPr wrap="square" rtlCol="0">
            <a:spAutoFit/>
          </a:bodyPr>
          <a:lstStyle/>
          <a:p>
            <a:r>
              <a:rPr lang="en-US" dirty="0">
                <a:solidFill>
                  <a:srgbClr val="FF0000"/>
                </a:solidFill>
              </a:rPr>
              <a:t>Action items: </a:t>
            </a:r>
          </a:p>
          <a:p>
            <a:pPr marL="285750" indent="-285750">
              <a:buFontTx/>
              <a:buChar char="-"/>
            </a:pPr>
            <a:r>
              <a:rPr lang="en-US" dirty="0">
                <a:solidFill>
                  <a:srgbClr val="FF0000"/>
                </a:solidFill>
              </a:rPr>
              <a:t>ID priorities from 2016 report relative to new report.  Why has EJ smith connection become a priority when it wasn’t in the transportation plan of 2016? </a:t>
            </a:r>
          </a:p>
          <a:p>
            <a:pPr marL="285750" indent="-285750">
              <a:buFontTx/>
              <a:buChar char="-"/>
            </a:pPr>
            <a:r>
              <a:rPr lang="en-US" dirty="0">
                <a:solidFill>
                  <a:srgbClr val="FF0000"/>
                </a:solidFill>
              </a:rPr>
              <a:t>How does this work fit into the 2016 master plan for other land acquisition? </a:t>
            </a:r>
          </a:p>
          <a:p>
            <a:endParaRPr lang="en-US" dirty="0">
              <a:solidFill>
                <a:srgbClr val="FF0000"/>
              </a:solidFill>
            </a:endParaRPr>
          </a:p>
          <a:p>
            <a:r>
              <a:rPr lang="en-US" dirty="0">
                <a:solidFill>
                  <a:srgbClr val="FF0000"/>
                </a:solidFill>
              </a:rPr>
              <a:t>Take on for next cycle (week of June 14</a:t>
            </a:r>
            <a:r>
              <a:rPr lang="en-US" baseline="30000" dirty="0">
                <a:solidFill>
                  <a:srgbClr val="FF0000"/>
                </a:solidFill>
              </a:rPr>
              <a:t>th</a:t>
            </a:r>
            <a:r>
              <a:rPr lang="en-US" dirty="0">
                <a:solidFill>
                  <a:srgbClr val="FF0000"/>
                </a:solidFill>
              </a:rPr>
              <a:t>) </a:t>
            </a:r>
          </a:p>
        </p:txBody>
      </p:sp>
    </p:spTree>
    <p:extLst>
      <p:ext uri="{BB962C8B-B14F-4D97-AF65-F5344CB8AC3E}">
        <p14:creationId xmlns:p14="http://schemas.microsoft.com/office/powerpoint/2010/main" val="1636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DA20-7FF9-4248-A9E6-AC3D916C75FF}"/>
              </a:ext>
            </a:extLst>
          </p:cNvPr>
          <p:cNvSpPr>
            <a:spLocks noGrp="1"/>
          </p:cNvSpPr>
          <p:nvPr>
            <p:ph type="title"/>
          </p:nvPr>
        </p:nvSpPr>
        <p:spPr>
          <a:xfrm>
            <a:off x="438150" y="1409700"/>
            <a:ext cx="4267200" cy="1314443"/>
          </a:xfrm>
        </p:spPr>
        <p:txBody>
          <a:bodyPr/>
          <a:lstStyle/>
          <a:p>
            <a:r>
              <a:rPr lang="en-US" dirty="0"/>
              <a:t>Connection alternatives</a:t>
            </a:r>
          </a:p>
        </p:txBody>
      </p:sp>
      <p:pic>
        <p:nvPicPr>
          <p:cNvPr id="4" name="Picture 3">
            <a:extLst>
              <a:ext uri="{FF2B5EF4-FFF2-40B4-BE49-F238E27FC236}">
                <a16:creationId xmlns:a16="http://schemas.microsoft.com/office/drawing/2014/main" id="{D47E9BA4-E4D5-4398-AD67-06F4AFBB7D79}"/>
              </a:ext>
            </a:extLst>
          </p:cNvPr>
          <p:cNvPicPr>
            <a:picLocks noChangeAspect="1"/>
          </p:cNvPicPr>
          <p:nvPr/>
        </p:nvPicPr>
        <p:blipFill>
          <a:blip r:embed="rId2"/>
          <a:stretch>
            <a:fillRect/>
          </a:stretch>
        </p:blipFill>
        <p:spPr>
          <a:xfrm>
            <a:off x="3457574" y="0"/>
            <a:ext cx="8211453" cy="6794205"/>
          </a:xfrm>
          <a:prstGeom prst="rect">
            <a:avLst/>
          </a:prstGeom>
        </p:spPr>
      </p:pic>
    </p:spTree>
    <p:extLst>
      <p:ext uri="{BB962C8B-B14F-4D97-AF65-F5344CB8AC3E}">
        <p14:creationId xmlns:p14="http://schemas.microsoft.com/office/powerpoint/2010/main" val="58059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E0EC-6526-473F-8B96-6DAD1C742ED8}"/>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6C89AE16-38DD-4572-8853-6E7EAAFA0534}"/>
              </a:ext>
            </a:extLst>
          </p:cNvPr>
          <p:cNvSpPr>
            <a:spLocks noGrp="1"/>
          </p:cNvSpPr>
          <p:nvPr>
            <p:ph idx="1"/>
          </p:nvPr>
        </p:nvSpPr>
        <p:spPr/>
        <p:txBody>
          <a:bodyPr/>
          <a:lstStyle/>
          <a:p>
            <a:r>
              <a:rPr lang="en-US" dirty="0">
                <a:hlinkClick r:id="rId3"/>
              </a:rPr>
              <a:t>https://www.nrpa.org/our-work/partnerships/initiatives/safe-routes-to-parks/</a:t>
            </a:r>
            <a:endParaRPr lang="en-US" dirty="0"/>
          </a:p>
          <a:p>
            <a:r>
              <a:rPr lang="en-US" dirty="0"/>
              <a:t>Park Development Best Practices Staff Report</a:t>
            </a:r>
          </a:p>
          <a:p>
            <a:endParaRPr lang="en-US" dirty="0"/>
          </a:p>
        </p:txBody>
      </p:sp>
      <p:graphicFrame>
        <p:nvGraphicFramePr>
          <p:cNvPr id="4" name="Object 3">
            <a:extLst>
              <a:ext uri="{FF2B5EF4-FFF2-40B4-BE49-F238E27FC236}">
                <a16:creationId xmlns:a16="http://schemas.microsoft.com/office/drawing/2014/main" id="{33842C1E-A1DB-4D28-BAE3-03697BE930D0}"/>
              </a:ext>
            </a:extLst>
          </p:cNvPr>
          <p:cNvGraphicFramePr>
            <a:graphicFrameLocks noChangeAspect="1"/>
          </p:cNvGraphicFramePr>
          <p:nvPr>
            <p:extLst>
              <p:ext uri="{D42A27DB-BD31-4B8C-83A1-F6EECF244321}">
                <p14:modId xmlns:p14="http://schemas.microsoft.com/office/powerpoint/2010/main" val="812322679"/>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1045" name="Acrobat Document" r:id="rId4" imgW="0" imgH="0" progId="AcroExch.Document.DC">
                  <p:embed/>
                </p:oleObj>
              </mc:Choice>
              <mc:Fallback>
                <p:oleObj name="Acrobat Document" r:id="rId4"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spTree>
    <p:extLst>
      <p:ext uri="{BB962C8B-B14F-4D97-AF65-F5344CB8AC3E}">
        <p14:creationId xmlns:p14="http://schemas.microsoft.com/office/powerpoint/2010/main" val="353788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52-E5B3-45BA-BD37-923739672271}"/>
              </a:ext>
            </a:extLst>
          </p:cNvPr>
          <p:cNvSpPr>
            <a:spLocks noGrp="1"/>
          </p:cNvSpPr>
          <p:nvPr>
            <p:ph type="title"/>
          </p:nvPr>
        </p:nvSpPr>
        <p:spPr/>
        <p:txBody>
          <a:bodyPr/>
          <a:lstStyle/>
          <a:p>
            <a:r>
              <a:rPr lang="en-US" dirty="0"/>
              <a:t>Community input</a:t>
            </a:r>
          </a:p>
        </p:txBody>
      </p:sp>
      <p:sp>
        <p:nvSpPr>
          <p:cNvPr id="3" name="Content Placeholder 2">
            <a:extLst>
              <a:ext uri="{FF2B5EF4-FFF2-40B4-BE49-F238E27FC236}">
                <a16:creationId xmlns:a16="http://schemas.microsoft.com/office/drawing/2014/main" id="{E7BE5C7B-7155-4729-A642-3CEBE2DBBED8}"/>
              </a:ext>
            </a:extLst>
          </p:cNvPr>
          <p:cNvSpPr>
            <a:spLocks noGrp="1"/>
          </p:cNvSpPr>
          <p:nvPr>
            <p:ph idx="1"/>
          </p:nvPr>
        </p:nvSpPr>
        <p:spPr/>
        <p:txBody>
          <a:bodyPr/>
          <a:lstStyle/>
          <a:p>
            <a:pPr marL="0" indent="0">
              <a:buNone/>
            </a:pPr>
            <a:r>
              <a:rPr lang="en-US" dirty="0">
                <a:solidFill>
                  <a:srgbClr val="FF0000"/>
                </a:solidFill>
              </a:rPr>
              <a:t>Action item:</a:t>
            </a:r>
          </a:p>
          <a:p>
            <a:pPr>
              <a:buFontTx/>
              <a:buChar char="-"/>
            </a:pPr>
            <a:r>
              <a:rPr lang="en-US" dirty="0">
                <a:solidFill>
                  <a:srgbClr val="FF0000"/>
                </a:solidFill>
              </a:rPr>
              <a:t>Create quantitative data from qualitative information (Paul to take first pass by 5/31)</a:t>
            </a:r>
          </a:p>
          <a:p>
            <a:pPr lvl="1"/>
            <a:r>
              <a:rPr lang="en-US" dirty="0">
                <a:solidFill>
                  <a:srgbClr val="FF0000"/>
                </a:solidFill>
              </a:rPr>
              <a:t>Measure: </a:t>
            </a:r>
          </a:p>
          <a:p>
            <a:pPr lvl="2">
              <a:buFontTx/>
              <a:buChar char="-"/>
            </a:pPr>
            <a:r>
              <a:rPr lang="en-US" dirty="0">
                <a:solidFill>
                  <a:srgbClr val="FF0000"/>
                </a:solidFill>
              </a:rPr>
              <a:t>Support v. opposition for the road </a:t>
            </a:r>
          </a:p>
          <a:p>
            <a:pPr lvl="1"/>
            <a:endParaRPr lang="en-US" dirty="0">
              <a:solidFill>
                <a:srgbClr val="FF0000"/>
              </a:solidFill>
            </a:endParaRPr>
          </a:p>
          <a:p>
            <a:pPr>
              <a:buFontTx/>
              <a:buChar char="-"/>
            </a:pPr>
            <a:endParaRPr lang="en-US" dirty="0">
              <a:solidFill>
                <a:srgbClr val="FF0000"/>
              </a:solidFill>
            </a:endParaRPr>
          </a:p>
        </p:txBody>
      </p:sp>
    </p:spTree>
    <p:extLst>
      <p:ext uri="{BB962C8B-B14F-4D97-AF65-F5344CB8AC3E}">
        <p14:creationId xmlns:p14="http://schemas.microsoft.com/office/powerpoint/2010/main" val="477252861"/>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1354</TotalTime>
  <Words>847</Words>
  <Application>Microsoft Office PowerPoint</Application>
  <PresentationFormat>Widescreen</PresentationFormat>
  <Paragraphs>82</Paragraphs>
  <Slides>17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Grandview Display</vt:lpstr>
      <vt:lpstr>DashVTI</vt:lpstr>
      <vt:lpstr>Acrobat Document</vt:lpstr>
      <vt:lpstr>Grabhorn Park Advisory Committee</vt:lpstr>
      <vt:lpstr>Goal</vt:lpstr>
      <vt:lpstr>Road considerations</vt:lpstr>
      <vt:lpstr>Costs – Estimates from Nov 5, 2020 conceptual plan</vt:lpstr>
      <vt:lpstr>Road options</vt:lpstr>
      <vt:lpstr>Alternatives Local Connections Study</vt:lpstr>
      <vt:lpstr>Connection alternatives</vt:lpstr>
      <vt:lpstr>Best practices</vt:lpstr>
      <vt:lpstr>Community input</vt:lpstr>
      <vt:lpstr>Traffic trends in parks</vt:lpstr>
      <vt:lpstr>Pool Considerations </vt:lpstr>
      <vt:lpstr>Pool Fund expenditures</vt:lpstr>
      <vt:lpstr>Flood Plain (4/2021) </vt:lpstr>
      <vt:lpstr>Funding</vt:lpstr>
      <vt:lpstr>Alternatives</vt:lpstr>
      <vt:lpstr>Funding options</vt:lpstr>
      <vt:lpstr>Action items to be completed by 5/28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Grabhorn Park Advisory Committee</dc:title>
  <dc:creator>Kim Holmes</dc:creator>
  <cp:lastModifiedBy>Kim Holmes</cp:lastModifiedBy>
  <cp:revision>17</cp:revision>
  <cp:lastPrinted>2021-05-16T15:36:03Z</cp:lastPrinted>
  <dcterms:created xsi:type="dcterms:W3CDTF">2021-05-16T14:57:47Z</dcterms:created>
  <dcterms:modified xsi:type="dcterms:W3CDTF">2021-05-17T13:38:09Z</dcterms:modified>
</cp:coreProperties>
</file>