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charts/chart10.xml" ContentType="application/vnd.openxmlformats-officedocument.drawingml.chart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1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harts/chart2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charts/chart23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charts/chart24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charts/chart29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80"/>
  </p:notesMasterIdLst>
  <p:sldIdLst>
    <p:sldId id="283" r:id="rId2"/>
    <p:sldId id="340" r:id="rId3"/>
    <p:sldId id="286" r:id="rId4"/>
    <p:sldId id="287" r:id="rId5"/>
    <p:sldId id="289" r:id="rId6"/>
    <p:sldId id="347" r:id="rId7"/>
    <p:sldId id="288" r:id="rId8"/>
    <p:sldId id="260" r:id="rId9"/>
    <p:sldId id="282" r:id="rId10"/>
    <p:sldId id="262" r:id="rId11"/>
    <p:sldId id="263" r:id="rId12"/>
    <p:sldId id="259" r:id="rId13"/>
    <p:sldId id="278" r:id="rId14"/>
    <p:sldId id="264" r:id="rId15"/>
    <p:sldId id="279" r:id="rId16"/>
    <p:sldId id="265" r:id="rId17"/>
    <p:sldId id="269" r:id="rId18"/>
    <p:sldId id="270" r:id="rId19"/>
    <p:sldId id="290" r:id="rId20"/>
    <p:sldId id="272" r:id="rId21"/>
    <p:sldId id="291" r:id="rId22"/>
    <p:sldId id="276" r:id="rId23"/>
    <p:sldId id="292" r:id="rId24"/>
    <p:sldId id="275" r:id="rId25"/>
    <p:sldId id="293" r:id="rId26"/>
    <p:sldId id="274" r:id="rId27"/>
    <p:sldId id="294" r:id="rId28"/>
    <p:sldId id="312" r:id="rId29"/>
    <p:sldId id="313" r:id="rId30"/>
    <p:sldId id="277" r:id="rId31"/>
    <p:sldId id="295" r:id="rId32"/>
    <p:sldId id="297" r:id="rId33"/>
    <p:sldId id="302" r:id="rId34"/>
    <p:sldId id="350" r:id="rId35"/>
    <p:sldId id="298" r:id="rId36"/>
    <p:sldId id="300" r:id="rId37"/>
    <p:sldId id="305" r:id="rId38"/>
    <p:sldId id="306" r:id="rId39"/>
    <p:sldId id="351" r:id="rId40"/>
    <p:sldId id="352" r:id="rId41"/>
    <p:sldId id="353" r:id="rId42"/>
    <p:sldId id="354" r:id="rId43"/>
    <p:sldId id="355" r:id="rId44"/>
    <p:sldId id="303" r:id="rId45"/>
    <p:sldId id="356" r:id="rId46"/>
    <p:sldId id="357" r:id="rId47"/>
    <p:sldId id="304" r:id="rId48"/>
    <p:sldId id="307" r:id="rId49"/>
    <p:sldId id="308" r:id="rId50"/>
    <p:sldId id="309" r:id="rId51"/>
    <p:sldId id="338" r:id="rId52"/>
    <p:sldId id="310" r:id="rId53"/>
    <p:sldId id="315" r:id="rId54"/>
    <p:sldId id="344" r:id="rId55"/>
    <p:sldId id="339" r:id="rId56"/>
    <p:sldId id="316" r:id="rId57"/>
    <p:sldId id="317" r:id="rId58"/>
    <p:sldId id="318" r:id="rId59"/>
    <p:sldId id="320" r:id="rId60"/>
    <p:sldId id="321" r:id="rId61"/>
    <p:sldId id="323" r:id="rId62"/>
    <p:sldId id="322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41" r:id="rId74"/>
    <p:sldId id="334" r:id="rId75"/>
    <p:sldId id="342" r:id="rId76"/>
    <p:sldId id="343" r:id="rId77"/>
    <p:sldId id="336" r:id="rId78"/>
    <p:sldId id="337" r:id="rId79"/>
  </p:sldIdLst>
  <p:sldSz cx="9144000" cy="6858000" type="screen4x3"/>
  <p:notesSz cx="6858000" cy="9144000"/>
  <p:custDataLst>
    <p:tags r:id="rId8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58B91E-5209-3F42-BB9D-1A0A08AF8192}">
          <p14:sldIdLst>
            <p14:sldId id="283"/>
            <p14:sldId id="340"/>
            <p14:sldId id="286"/>
            <p14:sldId id="287"/>
            <p14:sldId id="289"/>
            <p14:sldId id="347"/>
            <p14:sldId id="288"/>
            <p14:sldId id="260"/>
            <p14:sldId id="282"/>
            <p14:sldId id="262"/>
            <p14:sldId id="263"/>
            <p14:sldId id="259"/>
            <p14:sldId id="278"/>
            <p14:sldId id="264"/>
            <p14:sldId id="279"/>
            <p14:sldId id="265"/>
            <p14:sldId id="269"/>
            <p14:sldId id="270"/>
            <p14:sldId id="290"/>
            <p14:sldId id="272"/>
            <p14:sldId id="291"/>
            <p14:sldId id="276"/>
            <p14:sldId id="292"/>
            <p14:sldId id="275"/>
            <p14:sldId id="293"/>
            <p14:sldId id="274"/>
            <p14:sldId id="294"/>
            <p14:sldId id="312"/>
            <p14:sldId id="313"/>
            <p14:sldId id="277"/>
            <p14:sldId id="295"/>
            <p14:sldId id="297"/>
            <p14:sldId id="302"/>
            <p14:sldId id="350"/>
            <p14:sldId id="298"/>
            <p14:sldId id="300"/>
            <p14:sldId id="305"/>
            <p14:sldId id="306"/>
            <p14:sldId id="351"/>
            <p14:sldId id="352"/>
            <p14:sldId id="353"/>
            <p14:sldId id="354"/>
            <p14:sldId id="355"/>
            <p14:sldId id="303"/>
            <p14:sldId id="356"/>
            <p14:sldId id="357"/>
            <p14:sldId id="304"/>
            <p14:sldId id="307"/>
            <p14:sldId id="308"/>
            <p14:sldId id="309"/>
            <p14:sldId id="338"/>
            <p14:sldId id="310"/>
            <p14:sldId id="315"/>
            <p14:sldId id="344"/>
            <p14:sldId id="339"/>
            <p14:sldId id="316"/>
            <p14:sldId id="317"/>
            <p14:sldId id="318"/>
            <p14:sldId id="320"/>
            <p14:sldId id="321"/>
            <p14:sldId id="323"/>
            <p14:sldId id="322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41"/>
            <p14:sldId id="334"/>
            <p14:sldId id="342"/>
            <p14:sldId id="343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3" autoAdjust="0"/>
    <p:restoredTop sz="96433" autoAdjust="0"/>
  </p:normalViewPr>
  <p:slideViewPr>
    <p:cSldViewPr snapToGrid="0" snapToObjects="1">
      <p:cViewPr varScale="1">
        <p:scale>
          <a:sx n="42" d="100"/>
          <a:sy n="42" d="100"/>
        </p:scale>
        <p:origin x="73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9513384"/>
        <c:axId val="409513776"/>
        <c:axId val="407391824"/>
      </c:bar3DChart>
      <c:catAx>
        <c:axId val="409513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09513776"/>
        <c:crosses val="autoZero"/>
        <c:auto val="1"/>
        <c:lblAlgn val="ctr"/>
        <c:lblOffset val="100"/>
        <c:noMultiLvlLbl val="0"/>
      </c:catAx>
      <c:valAx>
        <c:axId val="409513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9513384"/>
        <c:crosses val="autoZero"/>
        <c:crossBetween val="between"/>
      </c:valAx>
      <c:serAx>
        <c:axId val="407391824"/>
        <c:scaling>
          <c:orientation val="minMax"/>
        </c:scaling>
        <c:delete val="0"/>
        <c:axPos val="b"/>
        <c:majorTickMark val="out"/>
        <c:minorTickMark val="none"/>
        <c:tickLblPos val="nextTo"/>
        <c:crossAx val="40951377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283989828183806E-3"/>
          <c:y val="0.21234567901234569"/>
          <c:w val="0.991666640191745"/>
          <c:h val="0.7010572567317974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33%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Sheet1!$A$1:$A$5</c:f>
              <c:strCache>
                <c:ptCount val="5"/>
                <c:pt idx="0">
                  <c:v>Yes</c:v>
                </c:pt>
                <c:pt idx="1">
                  <c:v>Yes, but only on single lots</c:v>
                </c:pt>
                <c:pt idx="2">
                  <c:v>Yes, but only in tiny home communities </c:v>
                </c:pt>
                <c:pt idx="3">
                  <c:v>No</c:v>
                </c:pt>
                <c:pt idx="4">
                  <c:v>I’m not sure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0.33</c:v>
                </c:pt>
                <c:pt idx="1">
                  <c:v>0.06</c:v>
                </c:pt>
                <c:pt idx="2">
                  <c:v>0.28999999999999998</c:v>
                </c:pt>
                <c:pt idx="3">
                  <c:v>0.23</c:v>
                </c:pt>
                <c:pt idx="4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12152656"/>
        <c:axId val="412153048"/>
        <c:axId val="0"/>
      </c:bar3DChart>
      <c:catAx>
        <c:axId val="41215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53048"/>
        <c:crosses val="autoZero"/>
        <c:auto val="1"/>
        <c:lblAlgn val="ctr"/>
        <c:lblOffset val="100"/>
        <c:noMultiLvlLbl val="0"/>
      </c:catAx>
      <c:valAx>
        <c:axId val="412153048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5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9609833397990258E-2"/>
          <c:w val="0.9916666666666667"/>
          <c:h val="0.7756873384987921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51%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Yes, but only on corner lots</c:v>
                </c:pt>
                <c:pt idx="2">
                  <c:v>No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0.51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10264368"/>
        <c:axId val="412153832"/>
        <c:axId val="0"/>
      </c:bar3DChart>
      <c:catAx>
        <c:axId val="41026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53832"/>
        <c:crosses val="autoZero"/>
        <c:auto val="1"/>
        <c:lblAlgn val="ctr"/>
        <c:lblOffset val="100"/>
        <c:noMultiLvlLbl val="0"/>
      </c:catAx>
      <c:valAx>
        <c:axId val="412153832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6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922134733158358E-3"/>
          <c:y val="0.11371392789271177"/>
          <c:w val="0.99100656167979007"/>
          <c:h val="0.6411676321261362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17%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Pt>
            <c:idx val="4"/>
            <c:invertIfNegative val="0"/>
            <c:bubble3D val="0"/>
            <c:spPr>
              <a:pattFill prst="ltDn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solidFill>
                  <a:schemeClr val="accent5"/>
                </a:solidFill>
              </a:ln>
              <a:effectLst/>
              <a:sp3d>
                <a:contourClr>
                  <a:schemeClr val="accent5"/>
                </a:contourClr>
              </a:sp3d>
            </c:spPr>
          </c:dPt>
          <c:dPt>
            <c:idx val="5"/>
            <c:invertIfNegative val="0"/>
            <c:bubble3D val="0"/>
            <c:spPr>
              <a:pattFill prst="ltDn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solidFill>
                  <a:schemeClr val="accent6"/>
                </a:solidFill>
              </a:ln>
              <a:effectLst/>
              <a:sp3d>
                <a:contourClr>
                  <a:schemeClr val="accent6"/>
                </a:contourClr>
              </a:sp3d>
            </c:spPr>
          </c:dPt>
          <c:dPt>
            <c:idx val="6"/>
            <c:invertIfNegative val="0"/>
            <c:bubble3D val="0"/>
            <c:spPr>
              <a:pattFill prst="ltDnDiag">
                <a:fgClr>
                  <a:schemeClr val="accent1">
                    <a:lumMod val="60000"/>
                  </a:schemeClr>
                </a:fgClr>
                <a:bgClr>
                  <a:schemeClr val="accent1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1">
                    <a:lumMod val="60000"/>
                  </a:schemeClr>
                </a:solidFill>
              </a:ln>
              <a:effectLst/>
              <a:sp3d>
                <a:contourClr>
                  <a:schemeClr val="accent1">
                    <a:lumMod val="60000"/>
                  </a:schemeClr>
                </a:contourClr>
              </a:sp3d>
            </c:spPr>
          </c:dPt>
          <c:dPt>
            <c:idx val="7"/>
            <c:invertIfNegative val="0"/>
            <c:bubble3D val="0"/>
            <c:spPr>
              <a:pattFill prst="ltDnDiag">
                <a:fgClr>
                  <a:schemeClr val="accent2">
                    <a:lumMod val="60000"/>
                  </a:schemeClr>
                </a:fgClr>
                <a:bgClr>
                  <a:schemeClr val="accent2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2">
                    <a:lumMod val="60000"/>
                  </a:schemeClr>
                </a:solidFill>
              </a:ln>
              <a:effectLst/>
              <a:sp3d>
                <a:contourClr>
                  <a:schemeClr val="accent2">
                    <a:lumMod val="60000"/>
                  </a:scheme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Sheet1!$A$1:$A$6</c:f>
              <c:strCache>
                <c:ptCount val="6"/>
                <c:pt idx="0">
                  <c:v>Design of the buildings</c:v>
                </c:pt>
                <c:pt idx="1">
                  <c:v>Parking</c:v>
                </c:pt>
                <c:pt idx="2">
                  <c:v>Proximity to single family homes</c:v>
                </c:pt>
                <c:pt idx="3">
                  <c:v>The potential for too many apartment complexes in one area</c:v>
                </c:pt>
                <c:pt idx="4">
                  <c:v>All of the above</c:v>
                </c:pt>
                <c:pt idx="5">
                  <c:v>None of the above</c:v>
                </c:pt>
              </c:strCache>
            </c:strRef>
          </c:cat>
          <c:val>
            <c:numRef>
              <c:f>Sheet1!$B$1:$B$6</c:f>
              <c:numCache>
                <c:formatCode>0%</c:formatCode>
                <c:ptCount val="6"/>
                <c:pt idx="0">
                  <c:v>0.17</c:v>
                </c:pt>
                <c:pt idx="1">
                  <c:v>0.24</c:v>
                </c:pt>
                <c:pt idx="2">
                  <c:v>0.19</c:v>
                </c:pt>
                <c:pt idx="3">
                  <c:v>0.13</c:v>
                </c:pt>
                <c:pt idx="4">
                  <c:v>0.25</c:v>
                </c:pt>
                <c:pt idx="5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12154616"/>
        <c:axId val="475218528"/>
        <c:axId val="0"/>
      </c:bar3DChart>
      <c:catAx>
        <c:axId val="41215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218528"/>
        <c:crosses val="autoZero"/>
        <c:auto val="1"/>
        <c:lblAlgn val="ctr"/>
        <c:lblOffset val="100"/>
        <c:noMultiLvlLbl val="0"/>
      </c:catAx>
      <c:valAx>
        <c:axId val="475218528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54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7.160493827160494E-2"/>
          <c:w val="0.9916666666666667"/>
          <c:h val="0.8156002721881988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44%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 </c:v>
                </c:pt>
                <c:pt idx="1">
                  <c:v>No</c:v>
                </c:pt>
                <c:pt idx="2">
                  <c:v>I’m not sure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0.44</c:v>
                </c:pt>
                <c:pt idx="1">
                  <c:v>0.4</c:v>
                </c:pt>
                <c:pt idx="2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5219312"/>
        <c:axId val="475219704"/>
        <c:axId val="0"/>
      </c:bar3DChart>
      <c:catAx>
        <c:axId val="47521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219704"/>
        <c:crosses val="autoZero"/>
        <c:auto val="1"/>
        <c:lblAlgn val="ctr"/>
        <c:lblOffset val="100"/>
        <c:noMultiLvlLbl val="0"/>
      </c:catAx>
      <c:valAx>
        <c:axId val="47521970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21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7.160493827160494E-2"/>
          <c:w val="0.9916666666666667"/>
          <c:h val="0.73524314765694065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41%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Yes, but only for mixed use buildings</c:v>
                </c:pt>
                <c:pt idx="2">
                  <c:v>No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0.41</c:v>
                </c:pt>
                <c:pt idx="1">
                  <c:v>0.37</c:v>
                </c:pt>
                <c:pt idx="2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5220880"/>
        <c:axId val="475220096"/>
        <c:axId val="0"/>
      </c:bar3DChart>
      <c:catAx>
        <c:axId val="47522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220096"/>
        <c:crosses val="autoZero"/>
        <c:auto val="1"/>
        <c:lblAlgn val="ctr"/>
        <c:lblOffset val="100"/>
        <c:noMultiLvlLbl val="0"/>
      </c:catAx>
      <c:valAx>
        <c:axId val="475220096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22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7.160493827160494E-2"/>
          <c:w val="0.9916666666666667"/>
          <c:h val="0.73524314765694065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12%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Allow residential uses that meet the high density residential  zoning requirements (this is what our code currently allows)</c:v>
                </c:pt>
                <c:pt idx="1">
                  <c:v>Allow residential uses if they are above commercial space on the first  floor (aka mixed use buildings)</c:v>
                </c:pt>
                <c:pt idx="2">
                  <c:v>Both A and B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0.12</c:v>
                </c:pt>
                <c:pt idx="1">
                  <c:v>0.43</c:v>
                </c:pt>
                <c:pt idx="2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9752504"/>
        <c:axId val="409752896"/>
        <c:axId val="0"/>
      </c:bar3DChart>
      <c:catAx>
        <c:axId val="409752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752896"/>
        <c:crosses val="autoZero"/>
        <c:auto val="1"/>
        <c:lblAlgn val="ctr"/>
        <c:lblOffset val="100"/>
        <c:noMultiLvlLbl val="0"/>
      </c:catAx>
      <c:valAx>
        <c:axId val="409752896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752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815333245104E-3"/>
          <c:y val="7.160493827160494E-2"/>
          <c:w val="0.99166661846667548"/>
          <c:h val="0.7524895499173714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44%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Very important</c:v>
                </c:pt>
                <c:pt idx="1">
                  <c:v>Somewhat important</c:v>
                </c:pt>
                <c:pt idx="2">
                  <c:v>Not that important</c:v>
                </c:pt>
                <c:pt idx="3">
                  <c:v>It doesn’t even cross my mind</c:v>
                </c:pt>
              </c:strCache>
            </c:strRef>
          </c:cat>
          <c:val>
            <c:numRef>
              <c:f>Sheet1!$B$1:$B$4</c:f>
              <c:numCache>
                <c:formatCode>0%</c:formatCode>
                <c:ptCount val="4"/>
                <c:pt idx="0">
                  <c:v>0.44</c:v>
                </c:pt>
                <c:pt idx="1">
                  <c:v>0.41</c:v>
                </c:pt>
                <c:pt idx="2">
                  <c:v>0.08</c:v>
                </c:pt>
                <c:pt idx="3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9754072"/>
        <c:axId val="409754464"/>
        <c:axId val="0"/>
      </c:bar3DChart>
      <c:catAx>
        <c:axId val="40975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754464"/>
        <c:crosses val="autoZero"/>
        <c:auto val="1"/>
        <c:lblAlgn val="ctr"/>
        <c:lblOffset val="100"/>
        <c:noMultiLvlLbl val="0"/>
      </c:catAx>
      <c:valAx>
        <c:axId val="40975446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754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606848951802E-3"/>
          <c:y val="7.160493827160494E-2"/>
          <c:w val="0.99166663931510479"/>
          <c:h val="0.81662544959657823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28%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0.28000000000000003</c:v>
                </c:pt>
                <c:pt idx="1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9755248"/>
        <c:axId val="409755640"/>
        <c:axId val="0"/>
      </c:bar3DChart>
      <c:catAx>
        <c:axId val="40975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755640"/>
        <c:crosses val="autoZero"/>
        <c:auto val="1"/>
        <c:lblAlgn val="ctr"/>
        <c:lblOffset val="100"/>
        <c:noMultiLvlLbl val="0"/>
      </c:catAx>
      <c:valAx>
        <c:axId val="409755640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75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81%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0.81</c:v>
                </c:pt>
                <c:pt idx="1">
                  <c:v>0.12</c:v>
                </c:pt>
                <c:pt idx="2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7615072"/>
        <c:axId val="407615464"/>
        <c:axId val="0"/>
      </c:bar3DChart>
      <c:catAx>
        <c:axId val="40761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615464"/>
        <c:crosses val="autoZero"/>
        <c:auto val="1"/>
        <c:lblAlgn val="ctr"/>
        <c:lblOffset val="100"/>
        <c:noMultiLvlLbl val="0"/>
      </c:catAx>
      <c:valAx>
        <c:axId val="40761546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61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81%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0.81</c:v>
                </c:pt>
                <c:pt idx="1">
                  <c:v>0.17</c:v>
                </c:pt>
                <c:pt idx="2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7049512"/>
        <c:axId val="477049904"/>
        <c:axId val="0"/>
      </c:bar3DChart>
      <c:catAx>
        <c:axId val="47704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49904"/>
        <c:crosses val="autoZero"/>
        <c:auto val="1"/>
        <c:lblAlgn val="ctr"/>
        <c:lblOffset val="100"/>
        <c:noMultiLvlLbl val="0"/>
      </c:catAx>
      <c:valAx>
        <c:axId val="47704990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49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447530276695138E-2"/>
          <c:y val="7.160493827160494E-2"/>
          <c:w val="0.95555246972330488"/>
          <c:h val="0.7897569748225916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Pt>
            <c:idx val="4"/>
            <c:invertIfNegative val="0"/>
            <c:bubble3D val="0"/>
            <c:spPr>
              <a:pattFill prst="ltDn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solidFill>
                  <a:schemeClr val="accent5"/>
                </a:solidFill>
              </a:ln>
              <a:effectLst/>
              <a:sp3d>
                <a:contourClr>
                  <a:schemeClr val="accent5"/>
                </a:contourClr>
              </a:sp3d>
            </c:spPr>
          </c:dPt>
          <c:dPt>
            <c:idx val="5"/>
            <c:invertIfNegative val="0"/>
            <c:bubble3D val="0"/>
            <c:spPr>
              <a:pattFill prst="ltDn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solidFill>
                  <a:schemeClr val="accent6"/>
                </a:solidFill>
              </a:ln>
              <a:effectLst/>
              <a:sp3d>
                <a:contourClr>
                  <a:schemeClr val="accent6"/>
                </a:contourClr>
              </a:sp3d>
            </c:spPr>
          </c:dPt>
          <c:dPt>
            <c:idx val="6"/>
            <c:invertIfNegative val="0"/>
            <c:bubble3D val="0"/>
            <c:spPr>
              <a:pattFill prst="ltDnDiag">
                <a:fgClr>
                  <a:schemeClr val="accent1">
                    <a:lumMod val="60000"/>
                  </a:schemeClr>
                </a:fgClr>
                <a:bgClr>
                  <a:schemeClr val="accent1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1">
                    <a:lumMod val="60000"/>
                  </a:schemeClr>
                </a:solidFill>
              </a:ln>
              <a:effectLst/>
              <a:sp3d>
                <a:contourClr>
                  <a:schemeClr val="accent1">
                    <a:lumMod val="60000"/>
                  </a:schemeClr>
                </a:contourClr>
              </a:sp3d>
            </c:spPr>
          </c:dPt>
          <c:dPt>
            <c:idx val="7"/>
            <c:invertIfNegative val="0"/>
            <c:bubble3D val="0"/>
            <c:spPr>
              <a:pattFill prst="ltDnDiag">
                <a:fgClr>
                  <a:schemeClr val="accent2">
                    <a:lumMod val="60000"/>
                  </a:schemeClr>
                </a:fgClr>
                <a:bgClr>
                  <a:schemeClr val="accent2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2">
                    <a:lumMod val="60000"/>
                  </a:schemeClr>
                </a:solidFill>
              </a:ln>
              <a:effectLst/>
              <a:sp3d>
                <a:contourClr>
                  <a:schemeClr val="accent2">
                    <a:lumMod val="60000"/>
                  </a:schemeClr>
                </a:contourClr>
              </a:sp3d>
            </c:spPr>
          </c:dPt>
          <c:dPt>
            <c:idx val="8"/>
            <c:invertIfNegative val="0"/>
            <c:bubble3D val="0"/>
            <c:spPr>
              <a:pattFill prst="ltDnDiag">
                <a:fgClr>
                  <a:schemeClr val="accent3">
                    <a:lumMod val="60000"/>
                  </a:schemeClr>
                </a:fgClr>
                <a:bgClr>
                  <a:schemeClr val="accent3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3">
                    <a:lumMod val="60000"/>
                  </a:schemeClr>
                </a:solidFill>
              </a:ln>
              <a:effectLst/>
              <a:sp3d>
                <a:contourClr>
                  <a:schemeClr val="accent3">
                    <a:lumMod val="60000"/>
                  </a:scheme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Sheet1!$A$1:$A$9</c:f>
              <c:strCache>
                <c:ptCount val="9"/>
                <c:pt idx="0">
                  <c:v>Less than 18</c:v>
                </c:pt>
                <c:pt idx="1">
                  <c:v>18 – 25</c:v>
                </c:pt>
                <c:pt idx="2">
                  <c:v>26 – 33</c:v>
                </c:pt>
                <c:pt idx="3">
                  <c:v>34 – 41</c:v>
                </c:pt>
                <c:pt idx="4">
                  <c:v>42 – 49</c:v>
                </c:pt>
                <c:pt idx="5">
                  <c:v>50 – 57</c:v>
                </c:pt>
                <c:pt idx="6">
                  <c:v>58 – 65</c:v>
                </c:pt>
                <c:pt idx="7">
                  <c:v>66 – 73</c:v>
                </c:pt>
                <c:pt idx="8">
                  <c:v>Greater than 73</c:v>
                </c:pt>
              </c:strCache>
            </c:strRef>
          </c:cat>
          <c:val>
            <c:numRef>
              <c:f>Sheet1!$B$1:$B$9</c:f>
              <c:numCache>
                <c:formatCode>0%</c:formatCode>
                <c:ptCount val="9"/>
                <c:pt idx="0">
                  <c:v>0</c:v>
                </c:pt>
                <c:pt idx="1">
                  <c:v>0.02</c:v>
                </c:pt>
                <c:pt idx="2">
                  <c:v>0.16</c:v>
                </c:pt>
                <c:pt idx="3">
                  <c:v>0.17</c:v>
                </c:pt>
                <c:pt idx="4">
                  <c:v>0.14000000000000001</c:v>
                </c:pt>
                <c:pt idx="5">
                  <c:v>0.17</c:v>
                </c:pt>
                <c:pt idx="6">
                  <c:v>0.21</c:v>
                </c:pt>
                <c:pt idx="7">
                  <c:v>0.1</c:v>
                </c:pt>
                <c:pt idx="8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8442968"/>
        <c:axId val="406620736"/>
        <c:axId val="0"/>
      </c:bar3DChart>
      <c:catAx>
        <c:axId val="408442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620736"/>
        <c:crosses val="autoZero"/>
        <c:auto val="1"/>
        <c:lblAlgn val="ctr"/>
        <c:lblOffset val="100"/>
        <c:noMultiLvlLbl val="0"/>
      </c:catAx>
      <c:valAx>
        <c:axId val="406620736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8442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93%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0.93</c:v>
                </c:pt>
                <c:pt idx="1">
                  <c:v>0.05</c:v>
                </c:pt>
                <c:pt idx="2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7050688"/>
        <c:axId val="477051080"/>
        <c:axId val="0"/>
      </c:bar3DChart>
      <c:catAx>
        <c:axId val="47705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51080"/>
        <c:crosses val="autoZero"/>
        <c:auto val="1"/>
        <c:lblAlgn val="ctr"/>
        <c:lblOffset val="100"/>
        <c:noMultiLvlLbl val="0"/>
      </c:catAx>
      <c:valAx>
        <c:axId val="477051080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5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52%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0.52</c:v>
                </c:pt>
                <c:pt idx="1">
                  <c:v>0.26</c:v>
                </c:pt>
                <c:pt idx="2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7051864"/>
        <c:axId val="477052256"/>
        <c:axId val="0"/>
      </c:bar3DChart>
      <c:catAx>
        <c:axId val="477051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52256"/>
        <c:crosses val="autoZero"/>
        <c:auto val="1"/>
        <c:lblAlgn val="ctr"/>
        <c:lblOffset val="100"/>
        <c:noMultiLvlLbl val="0"/>
      </c:catAx>
      <c:valAx>
        <c:axId val="477052256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51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78%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0.78</c:v>
                </c:pt>
                <c:pt idx="1">
                  <c:v>0.13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5743752"/>
        <c:axId val="475744144"/>
        <c:axId val="0"/>
      </c:bar3DChart>
      <c:catAx>
        <c:axId val="47574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44144"/>
        <c:crosses val="autoZero"/>
        <c:auto val="1"/>
        <c:lblAlgn val="ctr"/>
        <c:lblOffset val="100"/>
        <c:noMultiLvlLbl val="0"/>
      </c:catAx>
      <c:valAx>
        <c:axId val="47574414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4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67%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0.67</c:v>
                </c:pt>
                <c:pt idx="1">
                  <c:v>0.21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5744928"/>
        <c:axId val="475745320"/>
        <c:axId val="0"/>
      </c:bar3DChart>
      <c:catAx>
        <c:axId val="47574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45320"/>
        <c:crosses val="autoZero"/>
        <c:auto val="1"/>
        <c:lblAlgn val="ctr"/>
        <c:lblOffset val="100"/>
        <c:noMultiLvlLbl val="0"/>
      </c:catAx>
      <c:valAx>
        <c:axId val="475745320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4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90%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0.9</c:v>
                </c:pt>
                <c:pt idx="1">
                  <c:v>7.0000000000000007E-2</c:v>
                </c:pt>
                <c:pt idx="2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9756032"/>
        <c:axId val="476540824"/>
        <c:axId val="0"/>
      </c:bar3DChart>
      <c:catAx>
        <c:axId val="40975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0824"/>
        <c:crosses val="autoZero"/>
        <c:auto val="1"/>
        <c:lblAlgn val="ctr"/>
        <c:lblOffset val="100"/>
        <c:noMultiLvlLbl val="0"/>
      </c:catAx>
      <c:valAx>
        <c:axId val="47654082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75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4.4444444444444446E-2"/>
          <c:w val="0.9916666666666667"/>
          <c:h val="0.7944648585593467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82%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 </c:v>
                </c:pt>
                <c:pt idx="2">
                  <c:v>I have no opinion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0.82</c:v>
                </c:pt>
                <c:pt idx="1">
                  <c:v>0.1</c:v>
                </c:pt>
                <c:pt idx="2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6542784"/>
        <c:axId val="476543176"/>
        <c:axId val="0"/>
      </c:bar3DChart>
      <c:catAx>
        <c:axId val="47654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3176"/>
        <c:crosses val="autoZero"/>
        <c:auto val="1"/>
        <c:lblAlgn val="ctr"/>
        <c:lblOffset val="100"/>
        <c:noMultiLvlLbl val="0"/>
      </c:catAx>
      <c:valAx>
        <c:axId val="476543176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586801538784E-3"/>
          <c:y val="7.160493827160494E-2"/>
          <c:w val="0.99166664131984616"/>
          <c:h val="0.868958491299698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93%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0.93</c:v>
                </c:pt>
                <c:pt idx="1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6541216"/>
        <c:axId val="476543568"/>
        <c:axId val="0"/>
      </c:bar3DChart>
      <c:catAx>
        <c:axId val="47654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3568"/>
        <c:crosses val="autoZero"/>
        <c:auto val="1"/>
        <c:lblAlgn val="ctr"/>
        <c:lblOffset val="100"/>
        <c:noMultiLvlLbl val="0"/>
      </c:catAx>
      <c:valAx>
        <c:axId val="476543568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2.2222222222222223E-2"/>
          <c:w val="0.9916666666666667"/>
          <c:h val="0.8906995236706523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92%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Yes </c:v>
                </c:pt>
                <c:pt idx="1">
                  <c:v>No 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0.92</c:v>
                </c:pt>
                <c:pt idx="1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6544352"/>
        <c:axId val="407614288"/>
        <c:axId val="0"/>
      </c:bar3DChart>
      <c:catAx>
        <c:axId val="47654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614288"/>
        <c:crosses val="autoZero"/>
        <c:auto val="1"/>
        <c:lblAlgn val="ctr"/>
        <c:lblOffset val="100"/>
        <c:noMultiLvlLbl val="0"/>
      </c:catAx>
      <c:valAx>
        <c:axId val="407614288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8934975466E-3"/>
          <c:y val="7.1605036094028865E-2"/>
          <c:w val="0.99166666106502455"/>
          <c:h val="0.82541534178421261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89%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0.89</c:v>
                </c:pt>
                <c:pt idx="1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76541608"/>
        <c:axId val="476542000"/>
        <c:axId val="0"/>
      </c:bar3DChart>
      <c:catAx>
        <c:axId val="47654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2000"/>
        <c:crosses val="autoZero"/>
        <c:auto val="1"/>
        <c:lblAlgn val="ctr"/>
        <c:lblOffset val="100"/>
        <c:noMultiLvlLbl val="0"/>
      </c:catAx>
      <c:valAx>
        <c:axId val="476542000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541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789484490734E-3"/>
          <c:y val="7.160493827160494E-2"/>
          <c:w val="0.9916666210515509"/>
          <c:h val="0.84179799747253814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88%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Sheet1!$A$1:$A$2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Sheet1!$B$1:$B$2</c:f>
              <c:numCache>
                <c:formatCode>0%</c:formatCode>
                <c:ptCount val="2"/>
                <c:pt idx="0">
                  <c:v>0.88</c:v>
                </c:pt>
                <c:pt idx="1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13075096"/>
        <c:axId val="413075488"/>
        <c:axId val="0"/>
      </c:bar3DChart>
      <c:catAx>
        <c:axId val="41307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075488"/>
        <c:crosses val="autoZero"/>
        <c:auto val="1"/>
        <c:lblAlgn val="ctr"/>
        <c:lblOffset val="100"/>
        <c:noMultiLvlLbl val="0"/>
      </c:catAx>
      <c:valAx>
        <c:axId val="413075488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075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691755171253E-3"/>
          <c:y val="0.2"/>
          <c:w val="0.99166663082448292"/>
          <c:h val="0.7010572567317974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72%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Unsure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0.72</c:v>
                </c:pt>
                <c:pt idx="1">
                  <c:v>0.28000000000000003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7090704"/>
        <c:axId val="407091880"/>
        <c:axId val="0"/>
      </c:bar3DChart>
      <c:catAx>
        <c:axId val="40709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091880"/>
        <c:crosses val="autoZero"/>
        <c:auto val="1"/>
        <c:lblAlgn val="ctr"/>
        <c:lblOffset val="100"/>
        <c:noMultiLvlLbl val="0"/>
      </c:catAx>
      <c:valAx>
        <c:axId val="407091880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09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2617703444963E-3"/>
          <c:y val="7.160493827160494E-2"/>
          <c:w val="0.98903964630474717"/>
          <c:h val="0.75730378147176036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13%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Pt>
            <c:idx val="4"/>
            <c:invertIfNegative val="0"/>
            <c:bubble3D val="0"/>
            <c:spPr>
              <a:pattFill prst="ltDn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solidFill>
                  <a:schemeClr val="accent5"/>
                </a:solidFill>
              </a:ln>
              <a:effectLst/>
              <a:sp3d>
                <a:contourClr>
                  <a:schemeClr val="accent5"/>
                </a:contourClr>
              </a:sp3d>
            </c:spPr>
          </c:dPt>
          <c:dPt>
            <c:idx val="5"/>
            <c:invertIfNegative val="0"/>
            <c:bubble3D val="0"/>
            <c:spPr>
              <a:pattFill prst="ltDn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solidFill>
                  <a:schemeClr val="accent6"/>
                </a:solidFill>
              </a:ln>
              <a:effectLst/>
              <a:sp3d>
                <a:contourClr>
                  <a:schemeClr val="accent6"/>
                </a:contourClr>
              </a:sp3d>
            </c:spPr>
          </c:dPt>
          <c:dPt>
            <c:idx val="6"/>
            <c:invertIfNegative val="0"/>
            <c:bubble3D val="0"/>
            <c:spPr>
              <a:pattFill prst="ltDnDiag">
                <a:fgClr>
                  <a:schemeClr val="accent1">
                    <a:lumMod val="60000"/>
                  </a:schemeClr>
                </a:fgClr>
                <a:bgClr>
                  <a:schemeClr val="accent1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1">
                    <a:lumMod val="60000"/>
                  </a:schemeClr>
                </a:solidFill>
              </a:ln>
              <a:effectLst/>
              <a:sp3d>
                <a:contourClr>
                  <a:schemeClr val="accent1">
                    <a:lumMod val="60000"/>
                  </a:schemeClr>
                </a:contourClr>
              </a:sp3d>
            </c:spPr>
          </c:dPt>
          <c:dPt>
            <c:idx val="7"/>
            <c:invertIfNegative val="0"/>
            <c:bubble3D val="0"/>
            <c:spPr>
              <a:pattFill prst="ltDnDiag">
                <a:fgClr>
                  <a:schemeClr val="accent2">
                    <a:lumMod val="60000"/>
                  </a:schemeClr>
                </a:fgClr>
                <a:bgClr>
                  <a:schemeClr val="accent2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2">
                    <a:lumMod val="60000"/>
                  </a:schemeClr>
                </a:solidFill>
              </a:ln>
              <a:effectLst/>
              <a:sp3d>
                <a:contourClr>
                  <a:schemeClr val="accent2">
                    <a:lumMod val="60000"/>
                  </a:schemeClr>
                </a:contourClr>
              </a:sp3d>
            </c:spPr>
          </c:dPt>
          <c:dPt>
            <c:idx val="8"/>
            <c:invertIfNegative val="0"/>
            <c:bubble3D val="0"/>
            <c:spPr>
              <a:pattFill prst="ltDnDiag">
                <a:fgClr>
                  <a:schemeClr val="accent3">
                    <a:lumMod val="60000"/>
                  </a:schemeClr>
                </a:fgClr>
                <a:bgClr>
                  <a:schemeClr val="accent3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3">
                    <a:lumMod val="60000"/>
                  </a:schemeClr>
                </a:solidFill>
              </a:ln>
              <a:effectLst/>
              <a:sp3d>
                <a:contourClr>
                  <a:schemeClr val="accent3">
                    <a:lumMod val="60000"/>
                  </a:scheme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Sheet1!$A$1:$A$9</c:f>
              <c:strCache>
                <c:ptCount val="9"/>
                <c:pt idx="0">
                  <c:v>Less than 1 year</c:v>
                </c:pt>
                <c:pt idx="1">
                  <c:v>1 – 3 years</c:v>
                </c:pt>
                <c:pt idx="2">
                  <c:v>4 – 6 years</c:v>
                </c:pt>
                <c:pt idx="3">
                  <c:v>7 – 9 years</c:v>
                </c:pt>
                <c:pt idx="4">
                  <c:v>10 – 12 years</c:v>
                </c:pt>
                <c:pt idx="5">
                  <c:v>13 – 15 years</c:v>
                </c:pt>
                <c:pt idx="6">
                  <c:v>16 – 18 years</c:v>
                </c:pt>
                <c:pt idx="7">
                  <c:v>19 – 21 years</c:v>
                </c:pt>
                <c:pt idx="8">
                  <c:v>More than 21 years </c:v>
                </c:pt>
              </c:strCache>
            </c:strRef>
          </c:cat>
          <c:val>
            <c:numRef>
              <c:f>Sheet1!$B$1:$B$9</c:f>
              <c:numCache>
                <c:formatCode>0%</c:formatCode>
                <c:ptCount val="9"/>
                <c:pt idx="0">
                  <c:v>0.13</c:v>
                </c:pt>
                <c:pt idx="1">
                  <c:v>0.11</c:v>
                </c:pt>
                <c:pt idx="2">
                  <c:v>0.13</c:v>
                </c:pt>
                <c:pt idx="3">
                  <c:v>0.04</c:v>
                </c:pt>
                <c:pt idx="4">
                  <c:v>7.0000000000000007E-2</c:v>
                </c:pt>
                <c:pt idx="5">
                  <c:v>0.09</c:v>
                </c:pt>
                <c:pt idx="6">
                  <c:v>0.04</c:v>
                </c:pt>
                <c:pt idx="7">
                  <c:v>0.05</c:v>
                </c:pt>
                <c:pt idx="8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7810512"/>
        <c:axId val="406620344"/>
        <c:axId val="0"/>
      </c:bar3DChart>
      <c:catAx>
        <c:axId val="40781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620344"/>
        <c:crosses val="autoZero"/>
        <c:auto val="1"/>
        <c:lblAlgn val="ctr"/>
        <c:lblOffset val="100"/>
        <c:noMultiLvlLbl val="0"/>
      </c:catAx>
      <c:valAx>
        <c:axId val="40662034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81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7.160493827160494E-2"/>
          <c:w val="0.9916666666666667"/>
          <c:h val="0.83288422280548269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11%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Pt>
            <c:idx val="4"/>
            <c:invertIfNegative val="0"/>
            <c:bubble3D val="0"/>
            <c:spPr>
              <a:pattFill prst="ltDn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solidFill>
                  <a:schemeClr val="accent5"/>
                </a:solidFill>
              </a:ln>
              <a:effectLst/>
              <a:sp3d>
                <a:contourClr>
                  <a:schemeClr val="accent5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Sheet1!$A$1:$A$5</c:f>
              <c:strCache>
                <c:ptCount val="5"/>
                <c:pt idx="0">
                  <c:v>Same as today</c:v>
                </c:pt>
                <c:pt idx="1">
                  <c:v>10,000</c:v>
                </c:pt>
                <c:pt idx="2">
                  <c:v>13,000</c:v>
                </c:pt>
                <c:pt idx="3">
                  <c:v>16,000</c:v>
                </c:pt>
                <c:pt idx="4">
                  <c:v>I don’t know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0.11</c:v>
                </c:pt>
                <c:pt idx="1">
                  <c:v>0.3</c:v>
                </c:pt>
                <c:pt idx="2">
                  <c:v>0.3</c:v>
                </c:pt>
                <c:pt idx="3">
                  <c:v>0.19</c:v>
                </c:pt>
                <c:pt idx="4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7237432"/>
        <c:axId val="407235864"/>
        <c:axId val="0"/>
      </c:bar3DChart>
      <c:catAx>
        <c:axId val="40723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235864"/>
        <c:crosses val="autoZero"/>
        <c:auto val="1"/>
        <c:lblAlgn val="ctr"/>
        <c:lblOffset val="100"/>
        <c:noMultiLvlLbl val="0"/>
      </c:catAx>
      <c:valAx>
        <c:axId val="40723586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237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240483316753369E-4"/>
          <c:y val="5.0447833599547943E-2"/>
          <c:w val="0.99166668766916766"/>
          <c:h val="0.6541155977767251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6%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Pt>
            <c:idx val="4"/>
            <c:invertIfNegative val="0"/>
            <c:bubble3D val="0"/>
            <c:spPr>
              <a:pattFill prst="ltDn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solidFill>
                  <a:schemeClr val="accent5"/>
                </a:solidFill>
              </a:ln>
              <a:effectLst/>
              <a:sp3d>
                <a:contourClr>
                  <a:schemeClr val="accent5"/>
                </a:contourClr>
              </a:sp3d>
            </c:spPr>
          </c:dPt>
          <c:dPt>
            <c:idx val="5"/>
            <c:invertIfNegative val="0"/>
            <c:bubble3D val="0"/>
            <c:spPr>
              <a:pattFill prst="ltDn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solidFill>
                  <a:schemeClr val="accent6"/>
                </a:solidFill>
              </a:ln>
              <a:effectLst/>
              <a:sp3d>
                <a:contourClr>
                  <a:schemeClr val="accent6"/>
                </a:contourClr>
              </a:sp3d>
            </c:spPr>
          </c:dPt>
          <c:dPt>
            <c:idx val="6"/>
            <c:invertIfNegative val="0"/>
            <c:bubble3D val="0"/>
            <c:spPr>
              <a:pattFill prst="ltDnDiag">
                <a:fgClr>
                  <a:schemeClr val="accent1">
                    <a:lumMod val="60000"/>
                  </a:schemeClr>
                </a:fgClr>
                <a:bgClr>
                  <a:schemeClr val="accent1">
                    <a:lumMod val="60000"/>
                    <a:lumMod val="20000"/>
                    <a:lumOff val="80000"/>
                  </a:schemeClr>
                </a:bgClr>
              </a:pattFill>
              <a:ln>
                <a:solidFill>
                  <a:schemeClr val="accent1">
                    <a:lumMod val="60000"/>
                  </a:schemeClr>
                </a:solidFill>
              </a:ln>
              <a:effectLst/>
              <a:sp3d>
                <a:contourClr>
                  <a:schemeClr val="accent1">
                    <a:lumMod val="60000"/>
                  </a:schemeClr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Sheet1!$A$1:$A$8</c:f>
              <c:strCache>
                <c:ptCount val="8"/>
                <c:pt idx="0">
                  <c:v>Signs along Hwy 30</c:v>
                </c:pt>
                <c:pt idx="1">
                  <c:v>The Spotlight newspaper</c:v>
                </c:pt>
                <c:pt idx="2">
                  <c:v>City newsletter</c:v>
                </c:pt>
                <c:pt idx="3">
                  <c:v>Flyers around town</c:v>
                </c:pt>
                <c:pt idx="4">
                  <c:v>Word of mouth</c:v>
                </c:pt>
                <c:pt idx="5">
                  <c:v>The City’s website</c:v>
                </c:pt>
                <c:pt idx="6">
                  <c:v>Social media (i.e. Facebook etc. )</c:v>
                </c:pt>
                <c:pt idx="7">
                  <c:v>Other</c:v>
                </c:pt>
              </c:strCache>
            </c:strRef>
          </c:cat>
          <c:val>
            <c:numRef>
              <c:f>Sheet1!$B$1:$B$8</c:f>
              <c:numCache>
                <c:formatCode>0%</c:formatCode>
                <c:ptCount val="8"/>
                <c:pt idx="0">
                  <c:v>0.06</c:v>
                </c:pt>
                <c:pt idx="1">
                  <c:v>0.05</c:v>
                </c:pt>
                <c:pt idx="2">
                  <c:v>0.41</c:v>
                </c:pt>
                <c:pt idx="3">
                  <c:v>0.04</c:v>
                </c:pt>
                <c:pt idx="4">
                  <c:v>0.26</c:v>
                </c:pt>
                <c:pt idx="5">
                  <c:v>0.04</c:v>
                </c:pt>
                <c:pt idx="6">
                  <c:v>0.03</c:v>
                </c:pt>
                <c:pt idx="7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07092272"/>
        <c:axId val="410260840"/>
        <c:axId val="0"/>
      </c:bar3DChart>
      <c:catAx>
        <c:axId val="40709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60840"/>
        <c:crosses val="autoZero"/>
        <c:auto val="1"/>
        <c:lblAlgn val="ctr"/>
        <c:lblOffset val="100"/>
        <c:noMultiLvlLbl val="0"/>
      </c:catAx>
      <c:valAx>
        <c:axId val="410260840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709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103302520298778"/>
          <c:w val="0.99166657183240281"/>
          <c:h val="0.5691185197694810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Sheet1!$C$1</c:f>
              <c:strCache>
                <c:ptCount val="1"/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Sheet1!$A$1:$A$6</c:f>
              <c:strCache>
                <c:ptCount val="6"/>
                <c:pt idx="0">
                  <c:v>Cost of homeownership</c:v>
                </c:pt>
                <c:pt idx="1">
                  <c:v>Cost of rent</c:v>
                </c:pt>
                <c:pt idx="2">
                  <c:v>Housing availability </c:v>
                </c:pt>
                <c:pt idx="3">
                  <c:v>Too much growth too quickly</c:v>
                </c:pt>
                <c:pt idx="4">
                  <c:v>All of the above</c:v>
                </c:pt>
                <c:pt idx="5">
                  <c:v>Other</c:v>
                </c:pt>
              </c:strCache>
            </c:strRef>
          </c:cat>
          <c:val>
            <c:numRef>
              <c:f>Sheet1!$B$1:$B$6</c:f>
              <c:numCache>
                <c:formatCode>0%</c:formatCode>
                <c:ptCount val="6"/>
                <c:pt idx="0">
                  <c:v>7.0000000000000007E-2</c:v>
                </c:pt>
                <c:pt idx="1">
                  <c:v>0.05</c:v>
                </c:pt>
                <c:pt idx="2">
                  <c:v>0.18</c:v>
                </c:pt>
                <c:pt idx="3">
                  <c:v>0.24</c:v>
                </c:pt>
                <c:pt idx="4">
                  <c:v>0.42</c:v>
                </c:pt>
                <c:pt idx="5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10261232"/>
        <c:axId val="410261624"/>
        <c:axId val="0"/>
      </c:bar3DChart>
      <c:catAx>
        <c:axId val="41026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61624"/>
        <c:crosses val="autoZero"/>
        <c:auto val="0"/>
        <c:lblAlgn val="ctr"/>
        <c:lblOffset val="100"/>
        <c:tickLblSkip val="1"/>
        <c:noMultiLvlLbl val="0"/>
      </c:catAx>
      <c:valAx>
        <c:axId val="410261624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6123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2828077895063E-3"/>
          <c:y val="0.36296296296296293"/>
          <c:w val="0.99166671719221045"/>
          <c:h val="0.52424224749684067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43%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2"/>
            <c:invertIfNegative val="0"/>
            <c:bubble3D val="0"/>
            <c:spPr>
              <a:pattFill prst="ltDn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>
                <a:solidFill>
                  <a:schemeClr val="accent3"/>
                </a:solidFill>
              </a:ln>
              <a:effectLst/>
              <a:sp3d>
                <a:contourClr>
                  <a:schemeClr val="accent3"/>
                </a:contourClr>
              </a:sp3d>
            </c:spPr>
          </c:dPt>
          <c:dPt>
            <c:idx val="3"/>
            <c:invertIfNegative val="0"/>
            <c:bubble3D val="0"/>
            <c:spPr>
              <a:pattFill prst="ltDn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>
                <a:solidFill>
                  <a:schemeClr val="accent4"/>
                </a:solidFill>
              </a:ln>
              <a:effectLst/>
              <a:sp3d>
                <a:contourClr>
                  <a:schemeClr val="accent4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Sheet1!$A$1:$A$4</c:f>
              <c:strCache>
                <c:ptCount val="4"/>
                <c:pt idx="0">
                  <c:v>5,000 square feet (smaller than Dutch Canyon Estates)</c:v>
                </c:pt>
                <c:pt idx="1">
                  <c:v>4,000 square feet </c:v>
                </c:pt>
                <c:pt idx="2">
                  <c:v>3,000 square feet </c:v>
                </c:pt>
                <c:pt idx="3">
                  <c:v>The city should not allow smaller single family lots </c:v>
                </c:pt>
              </c:strCache>
            </c:strRef>
          </c:cat>
          <c:val>
            <c:numRef>
              <c:f>Sheet1!$B$1:$B$4</c:f>
              <c:numCache>
                <c:formatCode>0%</c:formatCode>
                <c:ptCount val="4"/>
                <c:pt idx="0">
                  <c:v>0.43</c:v>
                </c:pt>
                <c:pt idx="1">
                  <c:v>0.17</c:v>
                </c:pt>
                <c:pt idx="2">
                  <c:v>0.23</c:v>
                </c:pt>
                <c:pt idx="3">
                  <c:v>0.17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10263584"/>
        <c:axId val="410263976"/>
        <c:axId val="0"/>
      </c:bar3DChart>
      <c:catAx>
        <c:axId val="41026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63976"/>
        <c:crosses val="autoZero"/>
        <c:auto val="1"/>
        <c:lblAlgn val="ctr"/>
        <c:lblOffset val="100"/>
        <c:noMultiLvlLbl val="0"/>
      </c:catAx>
      <c:valAx>
        <c:axId val="410263976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6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283989828183806E-3"/>
          <c:y val="0.21234567901234569"/>
          <c:w val="0.991666640191745"/>
          <c:h val="0.70105725673179742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80%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ltDn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</c:dPt>
          <c:dPt>
            <c:idx val="1"/>
            <c:invertIfNegative val="0"/>
            <c:bubble3D val="0"/>
            <c:spPr>
              <a:pattFill prst="ltDn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Sheet1!$A$1:$A$3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I’m not sure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0.8</c:v>
                </c:pt>
                <c:pt idx="1">
                  <c:v>0.15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12151480"/>
        <c:axId val="412151872"/>
        <c:axId val="0"/>
      </c:bar3DChart>
      <c:catAx>
        <c:axId val="41215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51872"/>
        <c:crosses val="autoZero"/>
        <c:auto val="1"/>
        <c:lblAlgn val="ctr"/>
        <c:lblOffset val="100"/>
        <c:noMultiLvlLbl val="0"/>
      </c:catAx>
      <c:valAx>
        <c:axId val="412151872"/>
        <c:scaling>
          <c:orientation val="minMax"/>
          <c:min val="0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5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99514-F8A4-C047-BEC3-DA53CBA36913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444AD-E458-C542-B0A6-0323968410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94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0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 </a:t>
            </a:r>
          </a:p>
          <a:p>
            <a:r>
              <a:rPr lang="en-US" dirty="0" smtClean="0"/>
              <a:t>If the City does not have enough land for multifamily, where would you like to see more multifamily allowed?</a:t>
            </a:r>
          </a:p>
          <a:p>
            <a:endParaRPr lang="en-US" dirty="0" smtClean="0"/>
          </a:p>
          <a:p>
            <a:r>
              <a:rPr lang="en-US" dirty="0" smtClean="0"/>
              <a:t>Answers: I’ll need your help in developing clear answers. Some answers may include in Downtown, along certain portions of Highway 30 (or a bit off of the Highway). </a:t>
            </a:r>
          </a:p>
          <a:p>
            <a:endParaRPr lang="en-US" dirty="0" smtClean="0"/>
          </a:p>
          <a:p>
            <a:r>
              <a:rPr lang="en-US" dirty="0" smtClean="0"/>
              <a:t>Ben:</a:t>
            </a:r>
            <a:r>
              <a:rPr lang="en-US" baseline="0" dirty="0" smtClean="0"/>
              <a:t> </a:t>
            </a:r>
            <a:r>
              <a:rPr lang="en-US" dirty="0" smtClean="0"/>
              <a:t>I moved this to after</a:t>
            </a:r>
            <a:r>
              <a:rPr lang="en-US" baseline="0" dirty="0" smtClean="0"/>
              <a:t> the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41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17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</a:t>
            </a:r>
            <a:r>
              <a:rPr lang="en-US" baseline="0" dirty="0" smtClean="0"/>
              <a:t> The City currently allows 7,500 square foot lots in our low density zoning district and 6,000 square foot lots in our moderate density zoning district for single-family detached housing. If Scappoose allows smaller single-family lots, what is the smallest lot size the City should allow?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Answers:</a:t>
            </a:r>
          </a:p>
          <a:p>
            <a:r>
              <a:rPr lang="en-US" baseline="0" dirty="0" smtClean="0"/>
              <a:t>5,000 square foot lots</a:t>
            </a:r>
          </a:p>
          <a:p>
            <a:r>
              <a:rPr lang="en-US" baseline="0" dirty="0" smtClean="0"/>
              <a:t>4,000 square foot lots</a:t>
            </a:r>
          </a:p>
          <a:p>
            <a:r>
              <a:rPr lang="en-US" baseline="0" dirty="0" smtClean="0"/>
              <a:t>3,000 square foot lots</a:t>
            </a:r>
          </a:p>
          <a:p>
            <a:r>
              <a:rPr lang="en-US" baseline="0" dirty="0" smtClean="0"/>
              <a:t>This City should not allow smaller single-family lots.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33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54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 Do</a:t>
            </a:r>
            <a:r>
              <a:rPr lang="en-US" baseline="0" dirty="0" smtClean="0"/>
              <a:t> you think the City should consider allowing cottage cluster housing in selected areas?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Answers:</a:t>
            </a:r>
          </a:p>
          <a:p>
            <a:r>
              <a:rPr lang="en-US" baseline="0" dirty="0" smtClean="0"/>
              <a:t>Yes</a:t>
            </a:r>
          </a:p>
          <a:p>
            <a:r>
              <a:rPr lang="en-US" baseline="0" dirty="0" smtClean="0"/>
              <a:t>No</a:t>
            </a:r>
          </a:p>
          <a:p>
            <a:r>
              <a:rPr lang="en-US" baseline="0" dirty="0" smtClean="0"/>
              <a:t>I am not 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01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 Do</a:t>
            </a:r>
            <a:r>
              <a:rPr lang="en-US" baseline="0" dirty="0" smtClean="0"/>
              <a:t> you think the City should consider allowing tiny houses in selected areas?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Answers:</a:t>
            </a:r>
          </a:p>
          <a:p>
            <a:r>
              <a:rPr lang="en-US" baseline="0" dirty="0" smtClean="0"/>
              <a:t>Yes</a:t>
            </a:r>
          </a:p>
          <a:p>
            <a:r>
              <a:rPr lang="en-US" baseline="0" dirty="0" smtClean="0"/>
              <a:t>No</a:t>
            </a:r>
          </a:p>
          <a:p>
            <a:r>
              <a:rPr lang="en-US" baseline="0" dirty="0" smtClean="0"/>
              <a:t>I am not sure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 Should the City allow duplexes in the R-1 zone</a:t>
            </a:r>
            <a:r>
              <a:rPr lang="en-US" baseline="0" dirty="0" smtClean="0"/>
              <a:t> (low density zone) ( west side of town above veterans park)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Answers:</a:t>
            </a:r>
          </a:p>
          <a:p>
            <a:r>
              <a:rPr lang="en-US" dirty="0" smtClean="0"/>
              <a:t>Yes, on any lot where a single-family detached house is allowed</a:t>
            </a:r>
          </a:p>
          <a:p>
            <a:r>
              <a:rPr lang="en-US" dirty="0" smtClean="0"/>
              <a:t>Yes, but only on corner lots</a:t>
            </a:r>
          </a:p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90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this</a:t>
            </a:r>
            <a:r>
              <a:rPr lang="en-US" baseline="0" dirty="0" smtClean="0"/>
              <a:t> question?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Currently the city’s development code only allows 8 units per apartment building which acts as a barrier to development (what does mean and what would  it look like?) . If the city allows more units per building, how many should we allow?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99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61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this</a:t>
            </a:r>
            <a:r>
              <a:rPr lang="en-US" baseline="0" dirty="0" smtClean="0"/>
              <a:t>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1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99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Question: The City currently limits residential and commercial building heights in the A-1 zone (high density) and EC (Expanded Commercial – Fred Meyer, Bi Mart etc.) zone to 50 feet.  Should the City allow buildings up to 60 feet to increase density?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Answers:</a:t>
            </a:r>
          </a:p>
          <a:p>
            <a:r>
              <a:rPr lang="en-US" baseline="0" dirty="0" smtClean="0"/>
              <a:t>Yes</a:t>
            </a:r>
          </a:p>
          <a:p>
            <a:r>
              <a:rPr lang="en-US" baseline="0" dirty="0" smtClean="0"/>
              <a:t>No</a:t>
            </a:r>
          </a:p>
          <a:p>
            <a:r>
              <a:rPr lang="en-US" baseline="0" dirty="0" smtClean="0"/>
              <a:t>The City should allow taller buildings.</a:t>
            </a:r>
          </a:p>
          <a:p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Question: Should the only residential uses allowed in the commercial zone be apartments above store fronts? (Talk to Beth)</a:t>
            </a:r>
          </a:p>
          <a:p>
            <a:r>
              <a:rPr lang="en-US" baseline="0" dirty="0" smtClean="0"/>
              <a:t>Answers: </a:t>
            </a:r>
          </a:p>
          <a:p>
            <a:r>
              <a:rPr lang="en-US" baseline="0" dirty="0" smtClean="0"/>
              <a:t>Yes</a:t>
            </a:r>
          </a:p>
          <a:p>
            <a:r>
              <a:rPr lang="en-US" baseline="0" dirty="0" smtClean="0"/>
              <a:t>No</a:t>
            </a:r>
          </a:p>
          <a:p>
            <a:r>
              <a:rPr lang="en-US" baseline="0" dirty="0" smtClean="0"/>
              <a:t>I am not sure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6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Ben:</a:t>
            </a:r>
            <a:r>
              <a:rPr lang="en-US" baseline="0" dirty="0" smtClean="0"/>
              <a:t> When does the idea of a UGB expansion get introduced?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59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67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76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63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41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09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415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28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 What housing issues are you most concerned about in Scappoose?</a:t>
            </a:r>
          </a:p>
          <a:p>
            <a:endParaRPr lang="en-US" dirty="0" smtClean="0"/>
          </a:p>
          <a:p>
            <a:r>
              <a:rPr lang="en-US" dirty="0" smtClean="0"/>
              <a:t>Answers: Costs of homeownership</a:t>
            </a:r>
          </a:p>
          <a:p>
            <a:r>
              <a:rPr lang="en-US" dirty="0" smtClean="0"/>
              <a:t>Rent</a:t>
            </a:r>
            <a:r>
              <a:rPr lang="en-US" baseline="0" dirty="0" smtClean="0"/>
              <a:t> costs</a:t>
            </a:r>
          </a:p>
          <a:p>
            <a:r>
              <a:rPr lang="en-US" dirty="0" smtClean="0"/>
              <a:t>Potential</a:t>
            </a:r>
            <a:r>
              <a:rPr lang="en-US" baseline="0" dirty="0" smtClean="0"/>
              <a:t> for fast residential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6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02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0"/>
              </a:rPr>
              <a:t>Removed: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0"/>
              </a:rPr>
              <a:t>How much and what types of land will be needed for housing?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0"/>
              </a:rPr>
              <a:t>What development patterns make sense?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you</a:t>
            </a:r>
            <a:r>
              <a:rPr lang="en-US" baseline="0" dirty="0" smtClean="0"/>
              <a:t> do a graph rather than talk about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56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444AD-E458-C542-B0A6-0323968410D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3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977900"/>
            <a:ext cx="9144000" cy="38100"/>
          </a:xfrm>
          <a:prstGeom prst="line">
            <a:avLst/>
          </a:prstGeom>
          <a:ln w="76200" cmpd="tri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ECO Logo 2012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288" y="5880100"/>
            <a:ext cx="2865512" cy="7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6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0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8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638018"/>
            <a:ext cx="9144000" cy="1803400"/>
          </a:xfrm>
          <a:prstGeom prst="rec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9144000" cy="4025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853920"/>
            <a:ext cx="8305800" cy="2303463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pPr lvl="0"/>
            <a:r>
              <a:rPr lang="en-US" b="0" i="0" dirty="0" smtClean="0">
                <a:latin typeface="Gill Sans Light"/>
                <a:cs typeface="Gill Sans Light"/>
              </a:rPr>
              <a:t>Title Slide Option 2</a:t>
            </a:r>
          </a:p>
          <a:p>
            <a:pPr lvl="0"/>
            <a:r>
              <a:rPr lang="en-US" b="0" i="0" dirty="0" smtClean="0">
                <a:latin typeface="Gill Sans Light"/>
                <a:cs typeface="Gill Sans Light"/>
              </a:rPr>
              <a:t>Date</a:t>
            </a:r>
            <a:endParaRPr lang="en-US" dirty="0"/>
          </a:p>
        </p:txBody>
      </p:sp>
      <p:pic>
        <p:nvPicPr>
          <p:cNvPr id="2" name="Picture 1" descr="ECO Logo 2012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5677291"/>
            <a:ext cx="3145367" cy="7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70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60450"/>
            <a:ext cx="82296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 smtClean="0"/>
              <a:t>Title of Slide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997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57199" y="2089781"/>
            <a:ext cx="8229601" cy="423746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5242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97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2086230"/>
            <a:ext cx="3886200" cy="41875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800600" y="2086230"/>
            <a:ext cx="3886200" cy="418757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997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57200" y="1060450"/>
            <a:ext cx="8229600" cy="10257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 smtClean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651299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997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57200" y="47982"/>
            <a:ext cx="82296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New Section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32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089781"/>
            <a:ext cx="3886200" cy="418402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889500" y="2089779"/>
            <a:ext cx="3797300" cy="2017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4889500" y="4302042"/>
            <a:ext cx="3797300" cy="2112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997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57200" y="1060450"/>
            <a:ext cx="8229600" cy="102932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 smtClean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500998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Header, Titl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60400" y="2021442"/>
            <a:ext cx="7823200" cy="3782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0400" y="5985580"/>
            <a:ext cx="7912100" cy="55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Source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997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60400" y="1060450"/>
            <a:ext cx="7823200" cy="96099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 smtClean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402812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4500" y="457200"/>
            <a:ext cx="8318500" cy="534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5600" y="6010276"/>
            <a:ext cx="8407400" cy="657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Source</a:t>
            </a:r>
          </a:p>
        </p:txBody>
      </p:sp>
    </p:spTree>
    <p:extLst>
      <p:ext uri="{BB962C8B-B14F-4D97-AF65-F5344CB8AC3E}">
        <p14:creationId xmlns:p14="http://schemas.microsoft.com/office/powerpoint/2010/main" val="227904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332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997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60450"/>
            <a:ext cx="82296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Gill Sans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 smtClean="0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361837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003300"/>
            <a:ext cx="9144000" cy="723900"/>
          </a:xfrm>
          <a:prstGeom prst="rect">
            <a:avLst/>
          </a:prstGeom>
          <a:solidFill>
            <a:schemeClr val="bg1">
              <a:lumMod val="65000"/>
              <a:alpha val="48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75000"/>
                  <a:alpha val="34000"/>
                </a:schemeClr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47650" y="1003300"/>
            <a:ext cx="8597900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New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70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11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1396165679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407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5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9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2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5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7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38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5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5A61-1693-4756-BCBF-FDF61B7FAC7A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C2E90-03A4-4B0A-9922-0F146B075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9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64" r:id="rId16"/>
    <p:sldLayoutId id="2147483651" r:id="rId17"/>
    <p:sldLayoutId id="2147483653" r:id="rId18"/>
    <p:sldLayoutId id="2147483657" r:id="rId19"/>
    <p:sldLayoutId id="2147483655" r:id="rId20"/>
    <p:sldLayoutId id="2147483661" r:id="rId21"/>
    <p:sldLayoutId id="2147483662" r:id="rId22"/>
    <p:sldLayoutId id="2147483684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chart" Target="../charts/chart8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chart" Target="../charts/chart9.xml"/><Relationship Id="rId4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chart" Target="../charts/chart10.xml"/><Relationship Id="rId4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chart" Target="../charts/chart11.xml"/><Relationship Id="rId4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chart" Target="../charts/chart12.xm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chart" Target="../charts/chart13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chart" Target="../charts/chart14.xml"/><Relationship Id="rId4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chart" Target="../charts/chart15.xml"/><Relationship Id="rId4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chart" Target="../charts/chart16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chart" Target="../charts/chart17.xml"/><Relationship Id="rId4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chart" Target="../charts/chart18.xml"/><Relationship Id="rId4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chart" Target="../charts/chart5.xml"/><Relationship Id="rId4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chart" Target="../charts/chart19.xml"/><Relationship Id="rId4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chart" Target="../charts/chart20.xml"/><Relationship Id="rId4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chart" Target="../charts/chart21.xml"/><Relationship Id="rId4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chart" Target="../charts/chart22.xml"/><Relationship Id="rId4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chart" Target="../charts/chart23.xml"/><Relationship Id="rId4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chart" Target="../charts/chart6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chart" Target="../charts/chart24.xml"/><Relationship Id="rId4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chart" Target="../charts/chart25.xml"/><Relationship Id="rId4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chart" Target="../charts/chart26.xml"/><Relationship Id="rId4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chart" Target="../charts/chart27.xml"/><Relationship Id="rId4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chart" Target="../charts/chart28.xml"/><Relationship Id="rId4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chart" Target="../charts/chart29.xml"/><Relationship Id="rId4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chart" Target="../charts/chart7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0" y="4198301"/>
            <a:ext cx="8871164" cy="807350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>
                <a:latin typeface="+mn-lt"/>
              </a:rPr>
              <a:t>2017 Annual Town Meeting </a:t>
            </a:r>
            <a:endParaRPr lang="en-US" sz="5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54" y="5527497"/>
            <a:ext cx="3565133" cy="1112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86373" y="5661061"/>
            <a:ext cx="4880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February 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2017</a:t>
            </a:r>
          </a:p>
          <a:p>
            <a:pPr algn="r"/>
            <a:r>
              <a:rPr lang="en-US" sz="2800" dirty="0" smtClean="0"/>
              <a:t>8:30AM - 12:00PM</a:t>
            </a:r>
            <a:endParaRPr lang="en-US" sz="2800" dirty="0"/>
          </a:p>
        </p:txBody>
      </p:sp>
      <p:pic>
        <p:nvPicPr>
          <p:cNvPr id="7" name="Picture Placeholder 5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r="13742"/>
          <a:stretch>
            <a:fillRect/>
          </a:stretch>
        </p:blipFill>
        <p:spPr>
          <a:xfrm>
            <a:off x="-3924" y="0"/>
            <a:ext cx="9144000" cy="3679371"/>
          </a:xfrm>
        </p:spPr>
      </p:pic>
    </p:spTree>
    <p:extLst>
      <p:ext uri="{BB962C8B-B14F-4D97-AF65-F5344CB8AC3E}">
        <p14:creationId xmlns:p14="http://schemas.microsoft.com/office/powerpoint/2010/main" val="20259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427" y="926886"/>
            <a:ext cx="8229600" cy="102933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Why is Scappoose doing a HNA?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199" y="1796404"/>
            <a:ext cx="8229601" cy="4964190"/>
          </a:xfrm>
        </p:spPr>
        <p:txBody>
          <a:bodyPr/>
          <a:lstStyle/>
          <a:p>
            <a:r>
              <a:rPr lang="en-US" sz="3400" dirty="0">
                <a:latin typeface="+mn-lt"/>
                <a:ea typeface="ＭＳ Ｐゴシック" charset="0"/>
              </a:rPr>
              <a:t>How much </a:t>
            </a:r>
            <a:r>
              <a:rPr lang="en-US" sz="3400" dirty="0" smtClean="0">
                <a:latin typeface="+mn-lt"/>
                <a:ea typeface="ＭＳ Ｐゴシック" charset="0"/>
              </a:rPr>
              <a:t>and what type of housing is needed? </a:t>
            </a:r>
          </a:p>
          <a:p>
            <a:endParaRPr lang="en-US" sz="3400" dirty="0">
              <a:latin typeface="+mn-lt"/>
              <a:ea typeface="ＭＳ Ｐゴシック" charset="0"/>
            </a:endParaRPr>
          </a:p>
          <a:p>
            <a:r>
              <a:rPr lang="en-US" sz="3400" dirty="0" smtClean="0">
                <a:latin typeface="+mn-lt"/>
                <a:ea typeface="ＭＳ Ｐゴシック" charset="0"/>
              </a:rPr>
              <a:t>Does Scappoose have enough buildable residential land?</a:t>
            </a:r>
          </a:p>
          <a:p>
            <a:endParaRPr lang="en-US" sz="3400" dirty="0" smtClean="0">
              <a:latin typeface="+mn-lt"/>
              <a:ea typeface="ＭＳ Ｐゴシック" charset="0"/>
            </a:endParaRPr>
          </a:p>
          <a:p>
            <a:r>
              <a:rPr lang="en-US" sz="3400" dirty="0" smtClean="0">
                <a:latin typeface="+mn-lt"/>
                <a:ea typeface="ＭＳ Ｐゴシック" charset="0"/>
              </a:rPr>
              <a:t>What policy changes should  the City consider making to our residential development code?</a:t>
            </a:r>
            <a:endParaRPr lang="en-US" sz="3400" dirty="0">
              <a:latin typeface="+mn-lt"/>
              <a:ea typeface="ＭＳ Ｐゴシック" charset="0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31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>
                <a:latin typeface="+mn-lt"/>
                <a:ea typeface="ＭＳ Ｐゴシック" charset="0"/>
              </a:rPr>
              <a:t>Demand</a:t>
            </a:r>
            <a:r>
              <a:rPr lang="en-US" sz="2400" dirty="0">
                <a:latin typeface="+mn-lt"/>
                <a:ea typeface="ＭＳ Ｐゴシック" charset="0"/>
              </a:rPr>
              <a:t> is a function of population </a:t>
            </a:r>
            <a:r>
              <a:rPr lang="en-US" sz="2400" dirty="0" smtClean="0">
                <a:latin typeface="+mn-lt"/>
                <a:ea typeface="ＭＳ Ｐゴシック" charset="0"/>
              </a:rPr>
              <a:t>growth</a:t>
            </a:r>
          </a:p>
          <a:p>
            <a:pPr marL="688975" lvl="1" indent="-231775"/>
            <a:r>
              <a:rPr lang="en-US" sz="2000" dirty="0">
                <a:latin typeface="+mn-lt"/>
                <a:ea typeface="ＭＳ Ｐゴシック" charset="0"/>
              </a:rPr>
              <a:t>Population</a:t>
            </a:r>
          </a:p>
          <a:p>
            <a:pPr marL="688975" lvl="1" indent="-231775"/>
            <a:r>
              <a:rPr lang="en-US" sz="2000" dirty="0">
                <a:latin typeface="+mn-lt"/>
                <a:ea typeface="ＭＳ Ｐゴシック" charset="0"/>
              </a:rPr>
              <a:t>Demographics</a:t>
            </a:r>
          </a:p>
          <a:p>
            <a:pPr marL="914400" lvl="2" indent="-231775"/>
            <a:r>
              <a:rPr lang="en-US" sz="2000" dirty="0">
                <a:latin typeface="+mn-lt"/>
                <a:ea typeface="ＭＳ Ｐゴシック" charset="0"/>
              </a:rPr>
              <a:t>Age</a:t>
            </a:r>
          </a:p>
          <a:p>
            <a:pPr marL="914400" lvl="2" indent="-231775"/>
            <a:r>
              <a:rPr lang="en-US" sz="2000" dirty="0">
                <a:latin typeface="+mn-lt"/>
                <a:ea typeface="ＭＳ Ｐゴシック" charset="0"/>
              </a:rPr>
              <a:t>Household composition</a:t>
            </a:r>
          </a:p>
          <a:p>
            <a:pPr marL="688975" lvl="1" indent="-231775"/>
            <a:r>
              <a:rPr lang="en-US" sz="2000" dirty="0">
                <a:latin typeface="+mn-lt"/>
                <a:ea typeface="ＭＳ Ｐゴシック" charset="0"/>
              </a:rPr>
              <a:t>Income</a:t>
            </a:r>
          </a:p>
          <a:p>
            <a:pPr marL="688975" lvl="1" indent="-231775"/>
            <a:r>
              <a:rPr lang="en-US" sz="2000" dirty="0">
                <a:latin typeface="+mn-lt"/>
                <a:ea typeface="ＭＳ Ｐゴシック" charset="0"/>
              </a:rPr>
              <a:t>Housing </a:t>
            </a:r>
            <a:r>
              <a:rPr lang="en-US" sz="2000" dirty="0" smtClean="0">
                <a:latin typeface="+mn-lt"/>
                <a:ea typeface="ＭＳ Ｐゴシック" charset="0"/>
              </a:rPr>
              <a:t>costs</a:t>
            </a:r>
          </a:p>
          <a:p>
            <a:pPr marL="688975" lvl="1" indent="-231775"/>
            <a:r>
              <a:rPr lang="en-US" sz="2000" dirty="0" smtClean="0">
                <a:latin typeface="+mn-lt"/>
                <a:ea typeface="ＭＳ Ｐゴシック" charset="0"/>
              </a:rPr>
              <a:t>Housing affordability</a:t>
            </a:r>
            <a:endParaRPr lang="en-US" sz="2000" dirty="0">
              <a:latin typeface="+mn-lt"/>
              <a:ea typeface="ＭＳ Ｐゴシック" charset="0"/>
            </a:endParaRPr>
          </a:p>
          <a:p>
            <a:endParaRPr lang="en-US" sz="2400" dirty="0">
              <a:latin typeface="+mn-lt"/>
              <a:ea typeface="ＭＳ Ｐゴシック" charset="0"/>
            </a:endParaRPr>
          </a:p>
          <a:p>
            <a:endParaRPr lang="en-US" sz="2400" i="1" dirty="0" smtClean="0">
              <a:latin typeface="+mn-lt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2400" i="1" dirty="0" smtClean="0">
                <a:latin typeface="+mn-lt"/>
                <a:ea typeface="ＭＳ Ｐゴシック" charset="0"/>
              </a:rPr>
              <a:t>Supply</a:t>
            </a:r>
            <a:r>
              <a:rPr lang="en-US" sz="2400" dirty="0" smtClean="0">
                <a:latin typeface="+mn-lt"/>
                <a:ea typeface="ＭＳ Ｐゴシック" charset="0"/>
              </a:rPr>
              <a:t> </a:t>
            </a:r>
            <a:r>
              <a:rPr lang="en-US" sz="2400" dirty="0">
                <a:latin typeface="+mn-lt"/>
                <a:ea typeface="ＭＳ Ｐゴシック" charset="0"/>
              </a:rPr>
              <a:t>is a function of housing stock and land base</a:t>
            </a:r>
            <a:endParaRPr lang="en-US" sz="2400" dirty="0">
              <a:latin typeface="+mn-lt"/>
            </a:endParaRPr>
          </a:p>
          <a:p>
            <a:pPr marL="688975" lvl="1" indent="-231775"/>
            <a:r>
              <a:rPr lang="en-US" sz="2000" dirty="0" smtClean="0">
                <a:latin typeface="+mn-lt"/>
                <a:ea typeface="ＭＳ Ｐゴシック" charset="0"/>
              </a:rPr>
              <a:t>Housing </a:t>
            </a:r>
            <a:r>
              <a:rPr lang="en-US" sz="2000" dirty="0">
                <a:latin typeface="+mn-lt"/>
                <a:ea typeface="ＭＳ Ｐゴシック" charset="0"/>
              </a:rPr>
              <a:t>stock and characteristics</a:t>
            </a:r>
          </a:p>
          <a:p>
            <a:pPr marL="688975" lvl="1" indent="-231775"/>
            <a:r>
              <a:rPr lang="en-US" sz="2000" dirty="0" smtClean="0">
                <a:latin typeface="+mn-lt"/>
                <a:ea typeface="ＭＳ Ｐゴシック" charset="0"/>
              </a:rPr>
              <a:t>Vacant</a:t>
            </a:r>
            <a:r>
              <a:rPr lang="en-US" sz="2000" dirty="0">
                <a:latin typeface="+mn-lt"/>
                <a:ea typeface="ＭＳ Ｐゴシック" charset="0"/>
              </a:rPr>
              <a:t>, partially vacant, and redevelopable land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What is a Housing </a:t>
            </a:r>
            <a:r>
              <a:rPr lang="en-US" dirty="0">
                <a:latin typeface="+mn-lt"/>
              </a:rPr>
              <a:t>Needs </a:t>
            </a:r>
            <a:r>
              <a:rPr lang="en-US" dirty="0" smtClean="0">
                <a:latin typeface="+mn-lt"/>
              </a:rPr>
              <a:t>Analysis?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6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03" y="827835"/>
            <a:ext cx="8646440" cy="102933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How do we determine buildable land?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36303" y="1842679"/>
            <a:ext cx="9164549" cy="446565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latin typeface="+mn-lt"/>
              </a:rPr>
              <a:t>  First </a:t>
            </a:r>
            <a:r>
              <a:rPr lang="en-US" sz="2800" dirty="0" smtClean="0">
                <a:latin typeface="+mn-lt"/>
              </a:rPr>
              <a:t>determine if all residential land is either </a:t>
            </a:r>
          </a:p>
          <a:p>
            <a:pPr marL="635000" lvl="1" indent="-457200">
              <a:buAutoNum type="arabicPeriod"/>
            </a:pPr>
            <a:r>
              <a:rPr lang="en-US" sz="2400" dirty="0" smtClean="0">
                <a:latin typeface="+mn-lt"/>
              </a:rPr>
              <a:t>Vacant</a:t>
            </a:r>
            <a:endParaRPr lang="en-US" sz="2400" dirty="0">
              <a:latin typeface="+mn-lt"/>
            </a:endParaRPr>
          </a:p>
          <a:p>
            <a:pPr marL="635000" lvl="1" indent="-457200">
              <a:buAutoNum type="arabicPeriod"/>
            </a:pPr>
            <a:r>
              <a:rPr lang="en-US" sz="2400" dirty="0" smtClean="0">
                <a:latin typeface="+mn-lt"/>
              </a:rPr>
              <a:t>Partially Vacant </a:t>
            </a:r>
          </a:p>
          <a:p>
            <a:pPr marL="635000" lvl="1" indent="-457200">
              <a:buAutoNum type="arabicPeriod"/>
            </a:pPr>
            <a:r>
              <a:rPr lang="en-US" sz="2400" dirty="0" smtClean="0">
                <a:latin typeface="+mn-lt"/>
              </a:rPr>
              <a:t>Developed</a:t>
            </a:r>
          </a:p>
          <a:p>
            <a:pPr marL="177800" lvl="1" indent="0">
              <a:buNone/>
            </a:pPr>
            <a:endParaRPr lang="en-US" sz="2800" b="1" dirty="0" smtClean="0">
              <a:latin typeface="+mn-lt"/>
            </a:endParaRPr>
          </a:p>
          <a:p>
            <a:pPr marL="177800" lvl="1" indent="0">
              <a:buNone/>
            </a:pPr>
            <a:r>
              <a:rPr lang="en-US" sz="2800" b="1" dirty="0" smtClean="0">
                <a:latin typeface="+mn-lt"/>
              </a:rPr>
              <a:t>Then</a:t>
            </a:r>
            <a:r>
              <a:rPr lang="en-US" sz="2800" dirty="0" smtClean="0">
                <a:latin typeface="+mn-lt"/>
              </a:rPr>
              <a:t> remove constrained land and already developed land </a:t>
            </a:r>
          </a:p>
          <a:p>
            <a:pPr marL="687388" lvl="1" indent="-285750"/>
            <a:r>
              <a:rPr lang="en-US" sz="2300" dirty="0" smtClean="0">
                <a:latin typeface="+mn-lt"/>
              </a:rPr>
              <a:t>Wetlands</a:t>
            </a:r>
          </a:p>
          <a:p>
            <a:pPr marL="687388" lvl="1" indent="-285750"/>
            <a:r>
              <a:rPr lang="en-US" sz="2300" dirty="0" smtClean="0">
                <a:latin typeface="+mn-lt"/>
              </a:rPr>
              <a:t>100 Year Floodplain</a:t>
            </a:r>
          </a:p>
          <a:p>
            <a:pPr marL="687388" lvl="1" indent="-285750"/>
            <a:r>
              <a:rPr lang="en-US" sz="2300" dirty="0" smtClean="0">
                <a:latin typeface="+mn-lt"/>
              </a:rPr>
              <a:t>Riparian Corridors</a:t>
            </a:r>
          </a:p>
          <a:p>
            <a:pPr marL="687388" lvl="1" indent="-285750"/>
            <a:r>
              <a:rPr lang="en-US" sz="2300" dirty="0" smtClean="0">
                <a:latin typeface="+mn-lt"/>
              </a:rPr>
              <a:t>Slopes &gt; 25%</a:t>
            </a:r>
            <a:endParaRPr lang="en-US" sz="2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7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-61646"/>
            <a:ext cx="5291191" cy="1623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991" y="-92468"/>
            <a:ext cx="5497741" cy="711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53" y="873923"/>
            <a:ext cx="8727896" cy="102933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Buildable Residential Land in Scappoose: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793887"/>
              </p:ext>
            </p:extLst>
          </p:nvPr>
        </p:nvGraphicFramePr>
        <p:xfrm>
          <a:off x="895992" y="1500566"/>
          <a:ext cx="7172218" cy="5002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6109"/>
                <a:gridCol w="3586109"/>
              </a:tblGrid>
              <a:tr h="72368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Land</a:t>
                      </a:r>
                      <a:r>
                        <a:rPr lang="en-US" sz="2000" b="1" baseline="0" dirty="0" smtClean="0"/>
                        <a:t> Type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Availability</a:t>
                      </a:r>
                      <a:endParaRPr lang="en-US" sz="2000" dirty="0"/>
                    </a:p>
                  </a:txBody>
                  <a:tcPr/>
                </a:tc>
              </a:tr>
              <a:tr h="70966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General Residential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 Acres</a:t>
                      </a:r>
                      <a:endParaRPr lang="en-US" sz="2000" dirty="0"/>
                    </a:p>
                  </a:txBody>
                  <a:tcPr/>
                </a:tc>
              </a:tr>
              <a:tr h="70966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Suburban</a:t>
                      </a:r>
                      <a:r>
                        <a:rPr lang="en-US" sz="2000" b="1" baseline="0" dirty="0" smtClean="0"/>
                        <a:t> Residential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261 Acres</a:t>
                      </a:r>
                    </a:p>
                  </a:txBody>
                  <a:tcPr/>
                </a:tc>
              </a:tr>
              <a:tr h="709663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Manufactured</a:t>
                      </a:r>
                      <a:r>
                        <a:rPr lang="en-US" sz="2000" b="1" baseline="0" dirty="0" smtClean="0"/>
                        <a:t> Home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12 Acres</a:t>
                      </a:r>
                      <a:endParaRPr lang="en-US" sz="2000" dirty="0"/>
                    </a:p>
                  </a:txBody>
                  <a:tcPr/>
                </a:tc>
              </a:tr>
              <a:tr h="1105695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Commercial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/>
                        <a:t>(Only a portion will be available for residential development)</a:t>
                      </a:r>
                    </a:p>
                    <a:p>
                      <a:r>
                        <a:rPr lang="en-US" sz="2000" b="1" dirty="0" smtClean="0"/>
                        <a:t>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 Acres</a:t>
                      </a:r>
                      <a:endParaRPr lang="en-US" sz="2000" dirty="0"/>
                    </a:p>
                  </a:txBody>
                  <a:tcPr/>
                </a:tc>
              </a:tr>
              <a:tr h="961214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327</a:t>
                      </a:r>
                      <a:r>
                        <a:rPr lang="en-US" sz="2000" baseline="0" dirty="0" smtClean="0"/>
                        <a:t> Acres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7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52090" y="-61646"/>
            <a:ext cx="5116530" cy="1623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590" y="0"/>
            <a:ext cx="5324320" cy="68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3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70445"/>
            <a:ext cx="8229600" cy="1029331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latin typeface="+mn-lt"/>
              </a:rPr>
              <a:t>Does Scappoose have enough residential land to accommodate growth?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67301" y="1962409"/>
            <a:ext cx="8409398" cy="4237465"/>
          </a:xfrm>
        </p:spPr>
        <p:txBody>
          <a:bodyPr/>
          <a:lstStyle/>
          <a:p>
            <a:r>
              <a:rPr lang="en-US" sz="2800" dirty="0" smtClean="0">
                <a:latin typeface="+mn-lt"/>
              </a:rPr>
              <a:t>We will not know until the analysis is finished</a:t>
            </a:r>
          </a:p>
          <a:p>
            <a:pPr marL="457200" lvl="1" indent="0">
              <a:buNone/>
            </a:pPr>
            <a:endParaRPr lang="en-US" sz="2500" dirty="0" smtClean="0">
              <a:latin typeface="+mn-lt"/>
            </a:endParaRPr>
          </a:p>
          <a:p>
            <a:r>
              <a:rPr lang="en-US" sz="2800" b="1" dirty="0" smtClean="0">
                <a:latin typeface="+mn-lt"/>
              </a:rPr>
              <a:t>But</a:t>
            </a:r>
            <a:r>
              <a:rPr lang="en-US" sz="2800" dirty="0" smtClean="0">
                <a:latin typeface="+mn-lt"/>
              </a:rPr>
              <a:t> the City only has 2 acres of vacant land zoned A-1, which is for multifamily housing</a:t>
            </a:r>
          </a:p>
        </p:txBody>
      </p:sp>
      <p:pic>
        <p:nvPicPr>
          <p:cNvPr id="1026" name="Picture 2" descr="Image result for multi family hous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53" y="3675361"/>
            <a:ext cx="4302695" cy="28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034283" y="3675361"/>
            <a:ext cx="2774023" cy="8884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858569"/>
            <a:ext cx="8229600" cy="1029331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+mn-lt"/>
              </a:rPr>
              <a:t>What if Scappoose does not have enough land to accommodate growth?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+mn-lt"/>
              </a:rPr>
              <a:t>First we address  possible policy changes:</a:t>
            </a:r>
          </a:p>
          <a:p>
            <a:r>
              <a:rPr lang="en-US" sz="2400" dirty="0" smtClean="0">
                <a:latin typeface="+mn-lt"/>
              </a:rPr>
              <a:t>Allow smaller residential lots</a:t>
            </a:r>
          </a:p>
          <a:p>
            <a:r>
              <a:rPr lang="en-US" sz="2400" dirty="0" smtClean="0">
                <a:latin typeface="+mn-lt"/>
              </a:rPr>
              <a:t>Allow a wider range of multifamily housing in single-family zones</a:t>
            </a:r>
          </a:p>
          <a:p>
            <a:r>
              <a:rPr lang="en-US" sz="2400" dirty="0" smtClean="0">
                <a:latin typeface="+mn-lt"/>
              </a:rPr>
              <a:t>Allow higher density multifamily housing</a:t>
            </a:r>
          </a:p>
          <a:p>
            <a:r>
              <a:rPr lang="en-US" sz="2400" dirty="0" smtClean="0">
                <a:latin typeface="+mn-lt"/>
              </a:rPr>
              <a:t>Redesignate or re-zone land for housing</a:t>
            </a:r>
          </a:p>
          <a:p>
            <a:r>
              <a:rPr lang="en-US" sz="2400" dirty="0" smtClean="0">
                <a:latin typeface="+mn-lt"/>
              </a:rPr>
              <a:t>Increase height limits in high density zones</a:t>
            </a:r>
          </a:p>
          <a:p>
            <a:endParaRPr lang="en-US" sz="2800" dirty="0" smtClean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92467" y="6160945"/>
            <a:ext cx="9291262" cy="1029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charset="2"/>
              <a:buNone/>
              <a:defRPr sz="4000" kern="1200" baseline="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1pPr>
            <a:lvl2pPr marL="971550" indent="-5143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2pPr>
            <a:lvl3pPr marL="12573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+mn-lt"/>
              </a:rPr>
              <a:t>We need your help deciding on policy changes…</a:t>
            </a:r>
          </a:p>
          <a:p>
            <a:endParaRPr lang="en-US" sz="3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89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2813" y="807930"/>
            <a:ext cx="8229600" cy="75374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Low density lot size policy…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813" y="1380620"/>
            <a:ext cx="8810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City currently allows 7,500 square foot </a:t>
            </a:r>
            <a:r>
              <a:rPr lang="en-US" sz="2400" dirty="0" smtClean="0"/>
              <a:t>lots (1/5 of an acre) </a:t>
            </a:r>
            <a:r>
              <a:rPr lang="en-US" sz="2400" dirty="0"/>
              <a:t>in our low density zoning district and 6,000 square foot lots in our moderate density zoning </a:t>
            </a:r>
            <a:r>
              <a:rPr lang="en-US" sz="2400" dirty="0" smtClean="0"/>
              <a:t>district (think Dutch Canyon Estates) </a:t>
            </a:r>
            <a:r>
              <a:rPr lang="en-US" sz="2400" dirty="0"/>
              <a:t>for single-family detached housing.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r="11924" b="9817"/>
          <a:stretch/>
        </p:blipFill>
        <p:spPr>
          <a:xfrm>
            <a:off x="292813" y="3299599"/>
            <a:ext cx="4217542" cy="2954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471" y="2941330"/>
            <a:ext cx="264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6,500 square feet</a:t>
            </a:r>
            <a:endParaRPr lang="en-US" dirty="0"/>
          </a:p>
        </p:txBody>
      </p:sp>
      <p:pic>
        <p:nvPicPr>
          <p:cNvPr id="8" name="Picture 2" descr="Image result for detached row houses port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58" y="3299599"/>
            <a:ext cx="3970546" cy="29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06561" y="2930267"/>
            <a:ext cx="264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3,000 square feet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4583670"/>
              </p:ext>
            </p:extLst>
          </p:nvPr>
        </p:nvGraphicFramePr>
        <p:xfrm>
          <a:off x="201273" y="1723491"/>
          <a:ext cx="8741453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01272" y="26078"/>
            <a:ext cx="8741453" cy="1325563"/>
          </a:xfrm>
        </p:spPr>
        <p:txBody>
          <a:bodyPr>
            <a:normAutofit/>
          </a:bodyPr>
          <a:lstStyle/>
          <a:p>
            <a:r>
              <a:rPr lang="en-US" baseline="0" dirty="0" smtClean="0"/>
              <a:t>If Scappoose allows smaller single-family lots, what is the smallest lot size the City should allow?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01273" y="1244234"/>
            <a:ext cx="8977687" cy="17558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5,000 square feet (smaller than Dutch Canyon Estates)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4,000 square feet 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3,000 square feet 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The city should not allow smaller single family lots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2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City Motto and Vision Statement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Pick up a copy of the Vision Statement in the back and…</a:t>
            </a:r>
          </a:p>
          <a:p>
            <a:r>
              <a:rPr lang="en-US" dirty="0" smtClean="0">
                <a:latin typeface="+mn-lt"/>
              </a:rPr>
              <a:t>Pick up a motto sheet in the back and submit your idea!</a:t>
            </a:r>
          </a:p>
          <a:p>
            <a:pPr lvl="1"/>
            <a:r>
              <a:rPr lang="en-US" dirty="0" smtClean="0">
                <a:latin typeface="+mn-lt"/>
              </a:rPr>
              <a:t>Voting will be done online next week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2" b="46168"/>
          <a:stretch/>
        </p:blipFill>
        <p:spPr>
          <a:xfrm>
            <a:off x="349890" y="3734512"/>
            <a:ext cx="8060115" cy="21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9250" y="811067"/>
            <a:ext cx="8229600" cy="1029331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Housing Types</a:t>
            </a:r>
            <a:r>
              <a:rPr lang="en-US" sz="3600" dirty="0">
                <a:latin typeface="+mn-lt"/>
              </a:rPr>
              <a:t>: Cottage Clusters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051" y="1352177"/>
            <a:ext cx="538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ypically 600 to 1,000  square foot houses on small lots, often with shared open space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080" y="2144644"/>
            <a:ext cx="4127113" cy="1894114"/>
          </a:xfrm>
          <a:prstGeom prst="rect">
            <a:avLst/>
          </a:prstGeom>
        </p:spPr>
      </p:pic>
      <p:pic>
        <p:nvPicPr>
          <p:cNvPr id="3074" name="Picture 2" descr="Image result for cottage cluster hou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87" y="1243540"/>
            <a:ext cx="3332646" cy="562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ttage cluster hous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0" y="4060530"/>
            <a:ext cx="4405569" cy="26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882819"/>
              </p:ext>
            </p:extLst>
          </p:nvPr>
        </p:nvGraphicFramePr>
        <p:xfrm>
          <a:off x="267127" y="2622176"/>
          <a:ext cx="8813372" cy="4235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82193" y="19277"/>
            <a:ext cx="9061807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Should the City allow Cottage Cluster type housing in certain areas?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229724"/>
            <a:ext cx="3943350" cy="171518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I’m not sure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11068"/>
            <a:ext cx="8229600" cy="1029331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Housing Types: Tiny Houses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39323"/>
            <a:ext cx="8098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Typically smaller than 500 square </a:t>
            </a:r>
            <a:r>
              <a:rPr lang="en-US" sz="2000" dirty="0"/>
              <a:t>foot </a:t>
            </a:r>
            <a:r>
              <a:rPr lang="en-US" sz="2000" dirty="0" smtClean="0"/>
              <a:t>on wheels or a foundation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3"/>
          <a:stretch/>
        </p:blipFill>
        <p:spPr>
          <a:xfrm>
            <a:off x="3493024" y="4608677"/>
            <a:ext cx="1453322" cy="2194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379" y="2265380"/>
            <a:ext cx="2993244" cy="2158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9517" y="2555939"/>
            <a:ext cx="2441329" cy="1867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38" y="4608677"/>
            <a:ext cx="3279388" cy="2194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5344" y="4608677"/>
            <a:ext cx="3882279" cy="2194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23" y="2265380"/>
            <a:ext cx="3117261" cy="21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5340177"/>
              </p:ext>
            </p:extLst>
          </p:nvPr>
        </p:nvGraphicFramePr>
        <p:xfrm>
          <a:off x="267128" y="2229492"/>
          <a:ext cx="8813372" cy="4628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20166" y="0"/>
            <a:ext cx="9061807" cy="1325563"/>
          </a:xfrm>
        </p:spPr>
        <p:txBody>
          <a:bodyPr/>
          <a:lstStyle/>
          <a:p>
            <a:r>
              <a:rPr lang="en-US" dirty="0" smtClean="0"/>
              <a:t>Should the City allow Tiny Houses in selected areas?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49" y="1229724"/>
            <a:ext cx="7049621" cy="215893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Yes, but only on single lots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Yes, but only in tiny home communities 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I’m not sure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3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762" y="736011"/>
            <a:ext cx="8484919" cy="102933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Housing Types</a:t>
            </a:r>
            <a:r>
              <a:rPr lang="en-US" sz="3600" dirty="0">
                <a:latin typeface="+mn-lt"/>
              </a:rPr>
              <a:t>: Duplexes, Tri-Plex, and 4-Plex</a:t>
            </a:r>
          </a:p>
          <a:p>
            <a:endParaRPr lang="en-US" sz="3600" dirty="0">
              <a:latin typeface="+mn-lt"/>
            </a:endParaRPr>
          </a:p>
        </p:txBody>
      </p:sp>
      <p:pic>
        <p:nvPicPr>
          <p:cNvPr id="5122" name="Picture 2" descr="Image result for trip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2" y="4006940"/>
            <a:ext cx="4612767" cy="246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quad ple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/>
          <a:stretch/>
        </p:blipFill>
        <p:spPr bwMode="auto">
          <a:xfrm>
            <a:off x="4996692" y="3810000"/>
            <a:ext cx="3793505" cy="25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9115" y="1325733"/>
            <a:ext cx="4281085" cy="2606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9115" y="1396010"/>
            <a:ext cx="264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Duplex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424" y="3637608"/>
            <a:ext cx="264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Tri-Plex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5363" y="3931884"/>
            <a:ext cx="264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4-Plex</a:t>
            </a:r>
          </a:p>
        </p:txBody>
      </p:sp>
    </p:spTree>
    <p:extLst>
      <p:ext uri="{BB962C8B-B14F-4D97-AF65-F5344CB8AC3E}">
        <p14:creationId xmlns:p14="http://schemas.microsoft.com/office/powerpoint/2010/main" val="4237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8977063"/>
              </p:ext>
            </p:extLst>
          </p:nvPr>
        </p:nvGraphicFramePr>
        <p:xfrm>
          <a:off x="457199" y="3248024"/>
          <a:ext cx="8315325" cy="3325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57174" y="333374"/>
            <a:ext cx="8715375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Should </a:t>
            </a:r>
            <a:r>
              <a:rPr lang="en-US" dirty="0"/>
              <a:t>the City allow </a:t>
            </a:r>
            <a:r>
              <a:rPr lang="en-US" dirty="0" smtClean="0"/>
              <a:t>multiplexes </a:t>
            </a:r>
            <a:r>
              <a:rPr lang="en-US" dirty="0"/>
              <a:t>in </a:t>
            </a:r>
            <a:r>
              <a:rPr lang="en-US" dirty="0" smtClean="0"/>
              <a:t>the low </a:t>
            </a:r>
            <a:r>
              <a:rPr lang="en-US" dirty="0"/>
              <a:t>density </a:t>
            </a:r>
            <a:r>
              <a:rPr lang="en-US" dirty="0" smtClean="0"/>
              <a:t>zone?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Yes, but only on corner lots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1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390" y="709890"/>
            <a:ext cx="9010944" cy="85068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3600" dirty="0" smtClean="0">
                <a:latin typeface="+mn-lt"/>
              </a:rPr>
              <a:t>Housing Types: Apartment Complexes</a:t>
            </a:r>
            <a:endParaRPr lang="en-US" sz="3600" dirty="0">
              <a:latin typeface="+mn-lt"/>
            </a:endParaRPr>
          </a:p>
        </p:txBody>
      </p:sp>
      <p:pic>
        <p:nvPicPr>
          <p:cNvPr id="5" name="Picture 4" descr="Rain_Garden_Apartments_-_Wilsonville,_Oreg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768" y="1840399"/>
            <a:ext cx="4119566" cy="237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0" y="4398571"/>
            <a:ext cx="2968199" cy="2324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470" y="4371250"/>
            <a:ext cx="2618367" cy="23788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5652" y="42751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387" y="2213963"/>
            <a:ext cx="4258706" cy="200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808" y="4371250"/>
            <a:ext cx="3235022" cy="2378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4394" y="1264932"/>
            <a:ext cx="8546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City will be making changes to its development code for apartment buildings.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9040354"/>
              </p:ext>
            </p:extLst>
          </p:nvPr>
        </p:nvGraphicFramePr>
        <p:xfrm>
          <a:off x="440872" y="3380014"/>
          <a:ext cx="8523514" cy="3845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What issues concern you most about apartment complexes in Scappoose? 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210236"/>
            <a:ext cx="5380265" cy="271630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Design of the buildings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Parking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Proximity to single family homes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The potential for too many apartment complexes in one area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All of the above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None of the above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4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8031" y="940725"/>
            <a:ext cx="8229600" cy="646257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Development Near Floodplains</a:t>
            </a:r>
            <a:endParaRPr lang="en-US" sz="36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31" y="3530187"/>
            <a:ext cx="4398680" cy="3285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524" y="1457325"/>
            <a:ext cx="561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0" y="1586982"/>
            <a:ext cx="4627521" cy="3456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8190" y="1755092"/>
            <a:ext cx="3736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deducted 214.1 acres from our buildable land inventory since the land was within the regulated 100 year floodplain.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4157127"/>
              </p:ext>
            </p:extLst>
          </p:nvPr>
        </p:nvGraphicFramePr>
        <p:xfrm>
          <a:off x="196553" y="3724274"/>
          <a:ext cx="8883947" cy="313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96553" y="365125"/>
            <a:ext cx="894744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 you think the City should allow for increased housing density on a parcel affected by the floodplain if the developer agrees to dedicate the land area within the floodplain to the City as public open space?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49" y="1939925"/>
            <a:ext cx="5762625" cy="12604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 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I’m not sure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4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7088457"/>
              </p:ext>
            </p:extLst>
          </p:nvPr>
        </p:nvGraphicFramePr>
        <p:xfrm>
          <a:off x="2671281" y="1714500"/>
          <a:ext cx="640922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38232" y="15804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How old are you?</a:t>
            </a:r>
            <a:endParaRPr lang="en-US" sz="44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38232" y="1229724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Less than 18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18 – 25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26 – 33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34 – 41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42 – 49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50 – 57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58 – 65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66 – 73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Greater than 73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72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491" y="805242"/>
            <a:ext cx="8229600" cy="1029331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latin typeface="+mn-lt"/>
              </a:rPr>
              <a:t>Housing Types:  Taller Apartment Buildings and Mixed Use Buildings</a:t>
            </a:r>
            <a:endParaRPr lang="en-US" sz="3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6493" y="4200299"/>
            <a:ext cx="3562598" cy="2251814"/>
          </a:xfrm>
          <a:prstGeom prst="rect">
            <a:avLst/>
          </a:prstGeom>
        </p:spPr>
      </p:pic>
      <p:pic>
        <p:nvPicPr>
          <p:cNvPr id="7" name="Picture 11" descr="main buildin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956" y="3802530"/>
            <a:ext cx="4132613" cy="21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074" y="1736088"/>
            <a:ext cx="3094141" cy="23206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956" y="1978179"/>
            <a:ext cx="4934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City currently limits residential building heights </a:t>
            </a:r>
            <a:r>
              <a:rPr lang="en-US" dirty="0" smtClean="0"/>
              <a:t>to 35 feet and </a:t>
            </a:r>
            <a:r>
              <a:rPr lang="en-US" dirty="0"/>
              <a:t>commercial building heights </a:t>
            </a:r>
            <a:r>
              <a:rPr lang="en-US" dirty="0" smtClean="0"/>
              <a:t>(Fred </a:t>
            </a:r>
            <a:r>
              <a:rPr lang="en-US" dirty="0"/>
              <a:t>Meyer, Bi Mart etc.) </a:t>
            </a:r>
            <a:r>
              <a:rPr lang="en-US" dirty="0" smtClean="0"/>
              <a:t>to </a:t>
            </a:r>
            <a:r>
              <a:rPr lang="en-US" dirty="0"/>
              <a:t>50 </a:t>
            </a:r>
            <a:r>
              <a:rPr lang="en-US" dirty="0" smtClean="0"/>
              <a:t>feet </a:t>
            </a:r>
            <a:r>
              <a:rPr lang="en-US" dirty="0"/>
              <a:t>in the commercial zones (</a:t>
            </a:r>
            <a:r>
              <a:rPr lang="en-US" dirty="0" smtClean="0"/>
              <a:t>about as tall as the candle).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752282"/>
              </p:ext>
            </p:extLst>
          </p:nvPr>
        </p:nvGraphicFramePr>
        <p:xfrm>
          <a:off x="542925" y="3267074"/>
          <a:ext cx="8318500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66700" y="185663"/>
            <a:ext cx="8248650" cy="1325563"/>
          </a:xfrm>
        </p:spPr>
        <p:txBody>
          <a:bodyPr/>
          <a:lstStyle/>
          <a:p>
            <a:r>
              <a:rPr lang="en-US" dirty="0" smtClean="0"/>
              <a:t>Should the City allow buildings up to 60 feet (about 5 stories) in the commercial zone?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490959"/>
            <a:ext cx="7753350" cy="177611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Yes, but only for mixed use buildings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04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5490160"/>
              </p:ext>
            </p:extLst>
          </p:nvPr>
        </p:nvGraphicFramePr>
        <p:xfrm>
          <a:off x="503236" y="2867024"/>
          <a:ext cx="8318500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66699" y="12700"/>
            <a:ext cx="8791575" cy="1325563"/>
          </a:xfrm>
        </p:spPr>
        <p:txBody>
          <a:bodyPr/>
          <a:lstStyle/>
          <a:p>
            <a:r>
              <a:rPr lang="en-US" dirty="0" smtClean="0"/>
              <a:t>What types of residential development should the City allow in commercial zones?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03236" y="1210235"/>
            <a:ext cx="8318500" cy="178845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Allow residential uses that meet the high density residential  zoning requirements</a:t>
            </a:r>
            <a:r>
              <a:rPr lang="en-US" dirty="0"/>
              <a:t> </a:t>
            </a:r>
            <a:r>
              <a:rPr lang="en-US" dirty="0" smtClean="0"/>
              <a:t>(this is what our code currently allows)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/>
              <a:t>A</a:t>
            </a:r>
            <a:r>
              <a:rPr lang="en-US" dirty="0" smtClean="0"/>
              <a:t>llow residential uses if they are above commercial space on the first  floor (aka mixed use buildings)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Both A and 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02362" y="2121197"/>
            <a:ext cx="2796770" cy="830997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cs typeface="Gill Sans"/>
              </a:rPr>
              <a:t>Housing Needs Analysis</a:t>
            </a:r>
          </a:p>
          <a:p>
            <a:pPr algn="ctr"/>
            <a:r>
              <a:rPr lang="en-US" sz="1400" dirty="0" smtClean="0">
                <a:cs typeface="Gill Sans"/>
              </a:rPr>
              <a:t>Is there enough land to accommodate growth?</a:t>
            </a:r>
            <a:endParaRPr lang="en-US" sz="1400" dirty="0"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630" y="4037995"/>
            <a:ext cx="2787732" cy="615553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cs typeface="Gill Sans"/>
              </a:rPr>
              <a:t>Expand the UGB</a:t>
            </a:r>
            <a:br>
              <a:rPr lang="en-US" sz="2000" dirty="0" smtClean="0">
                <a:solidFill>
                  <a:sysClr val="windowText" lastClr="000000"/>
                </a:solidFill>
                <a:cs typeface="Gill Sans"/>
              </a:rPr>
            </a:br>
            <a:endParaRPr lang="en-US" sz="1400" dirty="0" smtClean="0">
              <a:solidFill>
                <a:sysClr val="windowText" lastClr="000000"/>
              </a:solidFill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9133" y="4057497"/>
            <a:ext cx="3050288" cy="1015663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cs typeface="Gill Sans"/>
              </a:rPr>
              <a:t>Identify policies to increase land use</a:t>
            </a:r>
          </a:p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cs typeface="Gill Sans"/>
              </a:rPr>
              <a:t> efficiency</a:t>
            </a:r>
            <a:endParaRPr lang="en-US" sz="1400" dirty="0" smtClean="0">
              <a:solidFill>
                <a:sysClr val="windowText" lastClr="000000"/>
              </a:solidFill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2362" y="5724665"/>
            <a:ext cx="2796770" cy="923330"/>
          </a:xfrm>
          <a:prstGeom prst="rect">
            <a:avLst/>
          </a:prstGeom>
          <a:solidFill>
            <a:srgbClr val="B9CDE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cs typeface="Gill Sans"/>
              </a:rPr>
              <a:t>Conduct a UGB alternatives analysis</a:t>
            </a:r>
          </a:p>
          <a:p>
            <a:pPr algn="ctr"/>
            <a:r>
              <a:rPr lang="en-US" sz="1400" dirty="0">
                <a:cs typeface="Gill Sans"/>
              </a:rPr>
              <a:t>Determines where to expand</a:t>
            </a:r>
          </a:p>
        </p:txBody>
      </p:sp>
      <p:cxnSp>
        <p:nvCxnSpPr>
          <p:cNvPr id="8" name="Curved Connector 7"/>
          <p:cNvCxnSpPr>
            <a:stCxn id="6" idx="3"/>
            <a:endCxn id="17" idx="0"/>
          </p:cNvCxnSpPr>
          <p:nvPr/>
        </p:nvCxnSpPr>
        <p:spPr>
          <a:xfrm>
            <a:off x="5899132" y="2536696"/>
            <a:ext cx="1525145" cy="1520801"/>
          </a:xfrm>
          <a:prstGeom prst="curvedConnector2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headEnd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7" idx="2"/>
            <a:endCxn id="18" idx="3"/>
          </p:cNvCxnSpPr>
          <p:nvPr/>
        </p:nvCxnSpPr>
        <p:spPr>
          <a:xfrm rot="5400000">
            <a:off x="6105120" y="4867173"/>
            <a:ext cx="1113170" cy="1525145"/>
          </a:xfrm>
          <a:prstGeom prst="curvedConnector2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93711" y="3127818"/>
            <a:ext cx="305028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If there are housing needs that cannot be met with current policies</a:t>
            </a:r>
            <a:endParaRPr lang="en-US" sz="1600" dirty="0"/>
          </a:p>
        </p:txBody>
      </p:sp>
      <p:cxnSp>
        <p:nvCxnSpPr>
          <p:cNvPr id="22" name="Curved Connector 21"/>
          <p:cNvCxnSpPr>
            <a:stCxn id="18" idx="1"/>
            <a:endCxn id="16" idx="2"/>
          </p:cNvCxnSpPr>
          <p:nvPr/>
        </p:nvCxnSpPr>
        <p:spPr>
          <a:xfrm rot="10800000">
            <a:off x="1708496" y="4653548"/>
            <a:ext cx="1393866" cy="1532782"/>
          </a:xfrm>
          <a:prstGeom prst="curvedConnector2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6" idx="0"/>
            <a:endCxn id="6" idx="1"/>
          </p:cNvCxnSpPr>
          <p:nvPr/>
        </p:nvCxnSpPr>
        <p:spPr>
          <a:xfrm rot="5400000" flipH="1" flipV="1">
            <a:off x="1654780" y="2590413"/>
            <a:ext cx="1501299" cy="1393866"/>
          </a:xfrm>
          <a:prstGeom prst="curvedConnector2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093711" y="5383523"/>
            <a:ext cx="2397146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If housing needs cannot be met within the UGB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05216" y="5286880"/>
            <a:ext cx="239714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Adopt the analysis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705217" y="3127434"/>
            <a:ext cx="2397146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/>
              <a:t>Monitor and reexamine housing need</a:t>
            </a:r>
            <a:endParaRPr lang="en-US" sz="1600" dirty="0"/>
          </a:p>
        </p:txBody>
      </p:sp>
      <p:sp>
        <p:nvSpPr>
          <p:cNvPr id="19" name="Content Placeholder 5"/>
          <p:cNvSpPr>
            <a:spLocks noGrp="1"/>
          </p:cNvSpPr>
          <p:nvPr>
            <p:ph idx="1"/>
          </p:nvPr>
        </p:nvSpPr>
        <p:spPr>
          <a:xfrm>
            <a:off x="229278" y="811068"/>
            <a:ext cx="8882064" cy="1029331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latin typeface="+mn-lt"/>
              </a:rPr>
              <a:t>What if policy changes STILL leave us without a 20 year supply of land?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29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2" b="46168"/>
          <a:stretch/>
        </p:blipFill>
        <p:spPr>
          <a:xfrm>
            <a:off x="0" y="-127656"/>
            <a:ext cx="6836432" cy="1841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329" y="1572871"/>
            <a:ext cx="805478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+mj-lt"/>
              </a:rPr>
              <a:t>There will be several more opportunities to provide input on housing policy changes. 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Please watch the City newsletter and City website for upcoming work sessions to discuss housing policy changes.</a:t>
            </a:r>
          </a:p>
          <a:p>
            <a:endParaRPr lang="en-US" sz="3200" dirty="0">
              <a:latin typeface="+mj-lt"/>
            </a:endParaRPr>
          </a:p>
          <a:p>
            <a:pPr algn="ctr"/>
            <a:r>
              <a:rPr lang="en-US" sz="3200" dirty="0"/>
              <a:t>We welcome your input.</a:t>
            </a:r>
          </a:p>
          <a:p>
            <a:endParaRPr lang="en-US" sz="3200" dirty="0" smtClean="0">
              <a:latin typeface="+mj-lt"/>
            </a:endParaRPr>
          </a:p>
          <a:p>
            <a:pPr algn="ctr"/>
            <a:r>
              <a:rPr lang="en-US" sz="3200" dirty="0">
                <a:latin typeface="+mj-lt"/>
              </a:rPr>
              <a:t>http://www.ci.scappoose.or.us/</a:t>
            </a:r>
          </a:p>
        </p:txBody>
      </p:sp>
    </p:spTree>
    <p:extLst>
      <p:ext uri="{BB962C8B-B14F-4D97-AF65-F5344CB8AC3E}">
        <p14:creationId xmlns:p14="http://schemas.microsoft.com/office/powerpoint/2010/main" val="2439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267501" y="1840399"/>
            <a:ext cx="8620125" cy="102933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 smtClean="0"/>
              <a:t>10 minute break</a:t>
            </a:r>
          </a:p>
          <a:p>
            <a:pPr marL="0" indent="0" algn="ctr">
              <a:buNone/>
            </a:pPr>
            <a:r>
              <a:rPr lang="en-US" sz="8800" b="1" dirty="0" smtClean="0"/>
              <a:t>Restart at 10:00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06240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12775" y="4044421"/>
            <a:ext cx="8305800" cy="111813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+mn-lt"/>
              </a:rPr>
              <a:t>Parks and Recreation</a:t>
            </a:r>
            <a:endParaRPr lang="en-US" sz="66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54" y="5527497"/>
            <a:ext cx="3565133" cy="1112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1415842"/>
              </p:ext>
            </p:extLst>
          </p:nvPr>
        </p:nvGraphicFramePr>
        <p:xfrm>
          <a:off x="146956" y="3396342"/>
          <a:ext cx="8817429" cy="3461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important are parks to you when choosing where to live?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Very important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Somewhat important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Not that important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It doesn’t even cross my mind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73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3991272"/>
              </p:ext>
            </p:extLst>
          </p:nvPr>
        </p:nvGraphicFramePr>
        <p:xfrm>
          <a:off x="244929" y="2873828"/>
          <a:ext cx="8835571" cy="3984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32706" y="365125"/>
            <a:ext cx="851535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Does Scappoose’s Park System meet your needs?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3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Benefits of Parks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Parks produce measureable </a:t>
            </a:r>
            <a:r>
              <a:rPr lang="en-US" b="1" dirty="0" smtClean="0">
                <a:latin typeface="+mn-lt"/>
              </a:rPr>
              <a:t>economic, health, environmental and community values</a:t>
            </a:r>
          </a:p>
          <a:p>
            <a:r>
              <a:rPr lang="en-US" dirty="0" smtClean="0">
                <a:latin typeface="+mn-lt"/>
              </a:rPr>
              <a:t>2008 report TPL find seven benefits of parks: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Property Value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Tourism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Direct Use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Health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Community Cohesion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Clean Water</a:t>
            </a:r>
          </a:p>
          <a:p>
            <a:pPr lvl="1">
              <a:buFont typeface="+mj-lt"/>
              <a:buAutoNum type="arabicPeriod"/>
            </a:pPr>
            <a:r>
              <a:rPr lang="en-US" dirty="0" smtClean="0">
                <a:latin typeface="+mn-lt"/>
              </a:rPr>
              <a:t>Clean Air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33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1827985"/>
              </p:ext>
            </p:extLst>
          </p:nvPr>
        </p:nvGraphicFramePr>
        <p:xfrm>
          <a:off x="439737" y="1325563"/>
          <a:ext cx="8137525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508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Do you live within Scappoose City limits?</a:t>
            </a:r>
            <a:endParaRPr lang="en-US" sz="40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50825" y="1168079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Unsure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7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Health &amp; Economics of Parks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Health savings from Park use for 85 largest cities in US = $3.08 Billion</a:t>
            </a:r>
          </a:p>
          <a:p>
            <a:r>
              <a:rPr lang="en-US" dirty="0" smtClean="0">
                <a:latin typeface="+mn-lt"/>
              </a:rPr>
              <a:t>Sacramento health savings from park use = ~$20 million</a:t>
            </a:r>
          </a:p>
          <a:p>
            <a:pPr lvl="1"/>
            <a:r>
              <a:rPr lang="en-US" dirty="0" smtClean="0">
                <a:latin typeface="+mn-lt"/>
              </a:rPr>
              <a:t>$250 for people less than 65</a:t>
            </a:r>
          </a:p>
          <a:p>
            <a:pPr lvl="1"/>
            <a:r>
              <a:rPr lang="en-US" dirty="0" smtClean="0">
                <a:latin typeface="+mn-lt"/>
              </a:rPr>
              <a:t>$500 for people 65 and over</a:t>
            </a:r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29789"/>
            <a:ext cx="9144000" cy="31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Community Services of Parks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Philadelphia parks generated:</a:t>
            </a:r>
          </a:p>
          <a:p>
            <a:pPr lvl="1"/>
            <a:r>
              <a:rPr lang="en-US" dirty="0" smtClean="0">
                <a:latin typeface="+mn-lt"/>
              </a:rPr>
              <a:t>$8.6 million in donations and volunteer hours</a:t>
            </a:r>
          </a:p>
          <a:p>
            <a:pPr lvl="1"/>
            <a:r>
              <a:rPr lang="en-US" dirty="0" smtClean="0">
                <a:latin typeface="+mn-lt"/>
              </a:rPr>
              <a:t>$6 million storm water retention value</a:t>
            </a:r>
          </a:p>
          <a:p>
            <a:r>
              <a:rPr lang="en-US" dirty="0" smtClean="0">
                <a:latin typeface="+mn-lt"/>
              </a:rPr>
              <a:t>Washington DC parks: </a:t>
            </a:r>
          </a:p>
          <a:p>
            <a:pPr lvl="1"/>
            <a:r>
              <a:rPr lang="en-US" dirty="0" smtClean="0">
                <a:latin typeface="+mn-lt"/>
              </a:rPr>
              <a:t>Beautiful nationally recognized cherry trees</a:t>
            </a:r>
          </a:p>
          <a:p>
            <a:pPr lvl="1"/>
            <a:r>
              <a:rPr lang="en-US" dirty="0" smtClean="0">
                <a:latin typeface="+mn-lt"/>
              </a:rPr>
              <a:t>Removed 244 tons CO2, NO2, O3, SPM, SO2</a:t>
            </a:r>
          </a:p>
          <a:p>
            <a:pPr lvl="1"/>
            <a:r>
              <a:rPr lang="en-US" dirty="0" smtClean="0">
                <a:latin typeface="+mn-lt"/>
              </a:rPr>
              <a:t>~$ 1.103 million value in pollutant removal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48" y="4314308"/>
            <a:ext cx="3657600" cy="24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948" y="883988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Value of Parks to Cities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360947" y="1913319"/>
            <a:ext cx="8229601" cy="4237465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Parks and Water Ways are the heart of numerous cities</a:t>
            </a:r>
          </a:p>
          <a:p>
            <a:pPr lvl="1"/>
            <a:r>
              <a:rPr lang="en-US" dirty="0" smtClean="0">
                <a:latin typeface="+mn-lt"/>
              </a:rPr>
              <a:t>San Antonio</a:t>
            </a:r>
          </a:p>
          <a:p>
            <a:pPr lvl="1"/>
            <a:r>
              <a:rPr lang="en-US" dirty="0" smtClean="0">
                <a:latin typeface="+mn-lt"/>
              </a:rPr>
              <a:t>Missoula</a:t>
            </a:r>
          </a:p>
          <a:p>
            <a:pPr lvl="1"/>
            <a:r>
              <a:rPr lang="en-US" dirty="0" smtClean="0">
                <a:latin typeface="+mn-lt"/>
              </a:rPr>
              <a:t>Hood River</a:t>
            </a:r>
          </a:p>
          <a:p>
            <a:pPr lvl="1"/>
            <a:r>
              <a:rPr lang="en-US" dirty="0" smtClean="0">
                <a:latin typeface="+mn-lt"/>
              </a:rPr>
              <a:t>Durango</a:t>
            </a:r>
          </a:p>
          <a:p>
            <a:pPr lvl="1"/>
            <a:r>
              <a:rPr lang="en-US" dirty="0" smtClean="0">
                <a:latin typeface="+mn-lt"/>
              </a:rPr>
              <a:t>Nashville</a:t>
            </a:r>
          </a:p>
          <a:p>
            <a:pPr lvl="1"/>
            <a:r>
              <a:rPr lang="en-US" dirty="0" smtClean="0">
                <a:latin typeface="+mn-lt"/>
              </a:rPr>
              <a:t>Boise</a:t>
            </a:r>
          </a:p>
          <a:p>
            <a:pPr lvl="1"/>
            <a:r>
              <a:rPr lang="en-US" dirty="0" err="1" smtClean="0">
                <a:latin typeface="+mn-lt"/>
              </a:rPr>
              <a:t>Vernonia</a:t>
            </a:r>
            <a:endParaRPr lang="en-US" dirty="0" smtClean="0">
              <a:latin typeface="+mn-lt"/>
            </a:endParaRPr>
          </a:p>
          <a:p>
            <a:pPr lvl="1"/>
            <a:r>
              <a:rPr lang="en-US" sz="2400" b="1" dirty="0" smtClean="0">
                <a:latin typeface="+mn-lt"/>
              </a:rPr>
              <a:t>AND SCAPPOOSE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18" y="2669934"/>
            <a:ext cx="3915350" cy="39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Scappoose Park Corridors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229" y="1763056"/>
            <a:ext cx="640080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878" y="762500"/>
            <a:ext cx="8229600" cy="1029331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+mn-lt"/>
              </a:rPr>
              <a:t>The Committee</a:t>
            </a:r>
          </a:p>
          <a:p>
            <a:endParaRPr lang="en-US" sz="6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9" y="1689090"/>
            <a:ext cx="7433353" cy="49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Parks and Rec Committee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Formed Sept. 2015, with 1</a:t>
            </a:r>
            <a:r>
              <a:rPr lang="en-US" baseline="30000" dirty="0" smtClean="0">
                <a:latin typeface="+mn-lt"/>
              </a:rPr>
              <a:t>st</a:t>
            </a:r>
            <a:r>
              <a:rPr lang="en-US" dirty="0" smtClean="0">
                <a:latin typeface="+mn-lt"/>
              </a:rPr>
              <a:t> formal meeting Oct. 2015</a:t>
            </a:r>
          </a:p>
          <a:p>
            <a:r>
              <a:rPr lang="en-US" dirty="0" smtClean="0">
                <a:latin typeface="+mn-lt"/>
              </a:rPr>
              <a:t>Meetings held 3</a:t>
            </a:r>
            <a:r>
              <a:rPr lang="en-US" baseline="30000" dirty="0" smtClean="0">
                <a:latin typeface="+mn-lt"/>
              </a:rPr>
              <a:t>rd</a:t>
            </a:r>
            <a:r>
              <a:rPr lang="en-US" dirty="0" smtClean="0">
                <a:latin typeface="+mn-lt"/>
              </a:rPr>
              <a:t> Thursday of each month in City Hall</a:t>
            </a:r>
          </a:p>
          <a:p>
            <a:r>
              <a:rPr lang="en-US" dirty="0" smtClean="0">
                <a:latin typeface="+mn-lt"/>
              </a:rPr>
              <a:t>9 voting members appointed by the city</a:t>
            </a:r>
          </a:p>
          <a:p>
            <a:r>
              <a:rPr lang="en-US" dirty="0" smtClean="0">
                <a:latin typeface="+mn-lt"/>
              </a:rPr>
              <a:t>Diverse, talented mix of people</a:t>
            </a:r>
          </a:p>
          <a:p>
            <a:r>
              <a:rPr lang="en-US" dirty="0" smtClean="0">
                <a:latin typeface="+mn-lt"/>
              </a:rPr>
              <a:t>Park Master Plan last updated 1997 </a:t>
            </a:r>
          </a:p>
          <a:p>
            <a:pPr marL="457200" lvl="1" indent="0">
              <a:buNone/>
            </a:pP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8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6000" b="1" dirty="0" smtClean="0">
                <a:latin typeface="+mn-lt"/>
              </a:rPr>
              <a:t>Parks and Rec Committee</a:t>
            </a:r>
            <a:endParaRPr lang="en-US" sz="6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Purpose of Committee</a:t>
            </a:r>
          </a:p>
          <a:p>
            <a:r>
              <a:rPr lang="en-US" sz="4000" dirty="0" smtClean="0">
                <a:latin typeface="+mn-lt"/>
              </a:rPr>
              <a:t>Values and Goals</a:t>
            </a:r>
          </a:p>
          <a:p>
            <a:r>
              <a:rPr lang="en-US" sz="4000" dirty="0" smtClean="0">
                <a:latin typeface="+mn-lt"/>
              </a:rPr>
              <a:t>Strengths and Weaknesses Analysis</a:t>
            </a:r>
          </a:p>
          <a:p>
            <a:r>
              <a:rPr lang="en-US" sz="4000" dirty="0" smtClean="0">
                <a:latin typeface="+mn-lt"/>
              </a:rPr>
              <a:t>Partners</a:t>
            </a:r>
          </a:p>
          <a:p>
            <a:r>
              <a:rPr lang="en-US" sz="4000" smtClean="0">
                <a:latin typeface="+mn-lt"/>
              </a:rPr>
              <a:t>Potential Funding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0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877" y="783048"/>
            <a:ext cx="8229600" cy="1029331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+mn-lt"/>
              </a:rPr>
              <a:t>Scappoose’s Park System</a:t>
            </a:r>
            <a:endParaRPr lang="en-US" sz="5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1582866"/>
            <a:ext cx="8152481" cy="527513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769550" y="4836404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933021" y="3832033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5025757" y="4000095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6070292" y="3969139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5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877" y="783048"/>
            <a:ext cx="8229600" cy="1029331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+mn-lt"/>
              </a:rPr>
              <a:t>Scappoose’s </a:t>
            </a:r>
            <a:r>
              <a:rPr lang="en-US" sz="5400" dirty="0">
                <a:latin typeface="+mn-lt"/>
              </a:rPr>
              <a:t>Park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1582866"/>
            <a:ext cx="8152481" cy="527513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933021" y="3832033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5025757" y="4000095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877" y="783048"/>
            <a:ext cx="8229600" cy="1029331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+mn-lt"/>
              </a:rPr>
              <a:t>Scappoose’s </a:t>
            </a:r>
            <a:r>
              <a:rPr lang="en-US" sz="5400" dirty="0">
                <a:latin typeface="+mn-lt"/>
              </a:rPr>
              <a:t>Park System</a:t>
            </a:r>
          </a:p>
          <a:p>
            <a:endParaRPr lang="en-US" sz="5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1582866"/>
            <a:ext cx="8152481" cy="527513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709059" y="3436745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4697145" y="3871507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7426057" y="5104994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6192570" y="3981676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57108">
            <a:off x="3454133" y="4404907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982770" y="4695420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4949557" y="5500282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7042569"/>
              </p:ext>
            </p:extLst>
          </p:nvPr>
        </p:nvGraphicFramePr>
        <p:xfrm>
          <a:off x="3061700" y="1150903"/>
          <a:ext cx="596743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55442" y="0"/>
            <a:ext cx="8319407" cy="1325563"/>
          </a:xfrm>
        </p:spPr>
        <p:txBody>
          <a:bodyPr/>
          <a:lstStyle/>
          <a:p>
            <a:r>
              <a:rPr lang="en-US" dirty="0" smtClean="0"/>
              <a:t>How long have you lived in the Scappoose area?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7916" y="1055063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Less than 1 year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1 – 3 years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/>
              <a:t>4</a:t>
            </a:r>
            <a:r>
              <a:rPr lang="en-US" dirty="0" smtClean="0"/>
              <a:t> – 6 years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7 – 9 years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10 – 12 years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13 – 15 years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16 – 18 years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19 – 21 years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More than 21 years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29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" y="808990"/>
            <a:ext cx="8229600" cy="1029331"/>
          </a:xfrm>
        </p:spPr>
        <p:txBody>
          <a:bodyPr/>
          <a:lstStyle/>
          <a:p>
            <a:r>
              <a:rPr lang="en-US" dirty="0" smtClean="0"/>
              <a:t>Breakout Groups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011680"/>
            <a:ext cx="2333430" cy="4053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0360" y="2004060"/>
            <a:ext cx="2333430" cy="4053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95900" y="2004060"/>
            <a:ext cx="2333430" cy="4053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" y="2156460"/>
            <a:ext cx="163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2156460"/>
            <a:ext cx="163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94020" y="2156460"/>
            <a:ext cx="163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8009183" y="5273040"/>
            <a:ext cx="357577" cy="622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66760" y="5273040"/>
            <a:ext cx="287919" cy="622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66760" y="4103370"/>
            <a:ext cx="0" cy="11696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366761" y="4251960"/>
            <a:ext cx="339089" cy="3619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26399" y="4251960"/>
            <a:ext cx="340362" cy="3619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187971" y="3717937"/>
            <a:ext cx="385433" cy="3854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7088" y="5525984"/>
            <a:ext cx="135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Parking Lot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57200" y="5391114"/>
            <a:ext cx="23334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7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822" y="786985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“Nature Play Area”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26" y="1149419"/>
            <a:ext cx="3768696" cy="2510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3" y="2134310"/>
            <a:ext cx="3768696" cy="2826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24" y="3869108"/>
            <a:ext cx="3871245" cy="29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877" y="783048"/>
            <a:ext cx="8229600" cy="1029331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+mn-lt"/>
              </a:rPr>
              <a:t>You choose where to go</a:t>
            </a:r>
            <a:endParaRPr lang="en-US" sz="5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7" y="1582866"/>
            <a:ext cx="8152481" cy="527513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709059" y="3436745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4697145" y="3871507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7426057" y="5104994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6192570" y="3981676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57108">
            <a:off x="3454133" y="4404907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982770" y="4695420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4949557" y="5500282"/>
            <a:ext cx="374573" cy="220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267501" y="1447292"/>
            <a:ext cx="8620125" cy="102933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600" b="1" dirty="0" smtClean="0"/>
              <a:t>Be done with Round 1 by 11:00</a:t>
            </a:r>
          </a:p>
          <a:p>
            <a:pPr marL="0" indent="0" algn="ctr">
              <a:buNone/>
            </a:pPr>
            <a:r>
              <a:rPr lang="en-US" sz="8600" b="1" dirty="0" smtClean="0"/>
              <a:t>and hand out dots</a:t>
            </a:r>
            <a:endParaRPr lang="en-US" sz="8600" b="1" dirty="0"/>
          </a:p>
        </p:txBody>
      </p:sp>
    </p:spTree>
    <p:extLst>
      <p:ext uri="{BB962C8B-B14F-4D97-AF65-F5344CB8AC3E}">
        <p14:creationId xmlns:p14="http://schemas.microsoft.com/office/powerpoint/2010/main" val="100850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9193" y="838259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Dot Exercise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You have 6 dots to put on the 6 bullets you agree with MOST.</a:t>
            </a:r>
          </a:p>
          <a:p>
            <a:r>
              <a:rPr lang="en-US" dirty="0" smtClean="0"/>
              <a:t>Please put ONLY 1 dot per bullet.</a:t>
            </a:r>
          </a:p>
          <a:p>
            <a:r>
              <a:rPr lang="en-US" dirty="0" smtClean="0"/>
              <a:t>Sit back down in your seat after you are done.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267501" y="1609662"/>
            <a:ext cx="8620125" cy="102933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600" b="1" dirty="0" smtClean="0"/>
              <a:t>Be done with Round 2 by 11:35</a:t>
            </a:r>
          </a:p>
          <a:p>
            <a:pPr marL="0" indent="0" algn="ctr">
              <a:buNone/>
            </a:pPr>
            <a:r>
              <a:rPr lang="en-US" sz="8600" b="1" dirty="0" smtClean="0"/>
              <a:t>and hand out dots</a:t>
            </a:r>
            <a:endParaRPr lang="en-US" sz="8600" b="1" dirty="0"/>
          </a:p>
        </p:txBody>
      </p:sp>
    </p:spTree>
    <p:extLst>
      <p:ext uri="{BB962C8B-B14F-4D97-AF65-F5344CB8AC3E}">
        <p14:creationId xmlns:p14="http://schemas.microsoft.com/office/powerpoint/2010/main" val="257242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12775" y="4044421"/>
            <a:ext cx="8305800" cy="111813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+mn-lt"/>
              </a:rPr>
              <a:t>Parks and Recreation</a:t>
            </a:r>
            <a:endParaRPr lang="en-US" sz="66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54" y="5527497"/>
            <a:ext cx="3565133" cy="1112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1" y="821167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South Scappoose Creek Trail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229" y="1738993"/>
            <a:ext cx="640080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525513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a trail along South Scappoose Creek?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37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1" y="821167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Vista Park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3" y="1540378"/>
            <a:ext cx="7682669" cy="51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0649078"/>
              </p:ext>
            </p:extLst>
          </p:nvPr>
        </p:nvGraphicFramePr>
        <p:xfrm>
          <a:off x="103031" y="3863662"/>
          <a:ext cx="8977469" cy="299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29405" y="249215"/>
            <a:ext cx="7886700" cy="1325563"/>
          </a:xfrm>
        </p:spPr>
        <p:txBody>
          <a:bodyPr/>
          <a:lstStyle/>
          <a:p>
            <a:r>
              <a:rPr lang="en-US" dirty="0"/>
              <a:t>In 20 years what do you see as the ideal population of Scappoose?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574778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/>
              <a:t>Same as today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/>
              <a:t>10,000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/>
              <a:t>13,000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/>
              <a:t>16,000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/>
              <a:t>I don’t know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5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3917878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hiking and biking trails on the “Vista Park” property?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7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1" y="821167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Chapman Landing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7" y="1509045"/>
            <a:ext cx="7631394" cy="50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2997963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a park at Chapman Landing on the Multnomah Channel?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3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1" y="821167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Creekview Park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43" y="162369"/>
            <a:ext cx="4378295" cy="656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9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6843777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further development of the Creekview Park site?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0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1" y="821167"/>
            <a:ext cx="8229600" cy="166565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Dutch Canyon </a:t>
            </a:r>
          </a:p>
          <a:p>
            <a:r>
              <a:rPr lang="en-US" dirty="0" smtClean="0">
                <a:latin typeface="+mn-lt"/>
              </a:rPr>
              <a:t>Pocket Park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4" y="128188"/>
            <a:ext cx="4486541" cy="67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94261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a pocket park on the City’s well site near Dutch Canyon Road?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6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0" y="821167"/>
            <a:ext cx="8823533" cy="29817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Keys Road </a:t>
            </a:r>
          </a:p>
          <a:p>
            <a:r>
              <a:rPr lang="en-US" dirty="0" smtClean="0">
                <a:latin typeface="+mn-lt"/>
              </a:rPr>
              <a:t>Pocket Park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41" y="111095"/>
            <a:ext cx="4440965" cy="666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208298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a park at Keys Road?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2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1" y="821167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Chapman Landing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6" y="1335832"/>
            <a:ext cx="8169779" cy="54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9354139"/>
              </p:ext>
            </p:extLst>
          </p:nvPr>
        </p:nvGraphicFramePr>
        <p:xfrm>
          <a:off x="523982" y="3943992"/>
          <a:ext cx="8332341" cy="300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86201" y="15804"/>
            <a:ext cx="8745766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did you hear about the ATM?</a:t>
            </a:r>
            <a:endParaRPr lang="en-US" sz="40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02077" y="950949"/>
            <a:ext cx="4357007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Signs along Hwy 30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The Spotlight newspaper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City newsletter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Flyers around town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Word of mouth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The City’s website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Social media (i.e. </a:t>
            </a:r>
            <a:r>
              <a:rPr lang="en-US" dirty="0"/>
              <a:t>F</a:t>
            </a:r>
            <a:r>
              <a:rPr lang="en-US" dirty="0" smtClean="0"/>
              <a:t>acebook etc. )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Other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86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744504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a park at </a:t>
            </a:r>
            <a:r>
              <a:rPr lang="en-US" dirty="0" err="1" smtClean="0"/>
              <a:t>Seely</a:t>
            </a:r>
            <a:r>
              <a:rPr lang="en-US" dirty="0" smtClean="0"/>
              <a:t> Lane?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6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551" y="821167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Miller Park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9" y="1480558"/>
            <a:ext cx="7494662" cy="49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1601123"/>
              </p:ext>
            </p:extLst>
          </p:nvPr>
        </p:nvGraphicFramePr>
        <p:xfrm>
          <a:off x="247828" y="3341406"/>
          <a:ext cx="8832672" cy="35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support the improvements to Miller Park?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I have no opinion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6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1766555"/>
              </p:ext>
            </p:extLst>
          </p:nvPr>
        </p:nvGraphicFramePr>
        <p:xfrm>
          <a:off x="203647" y="2743200"/>
          <a:ext cx="8876853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03647" y="159063"/>
            <a:ext cx="7886700" cy="1325563"/>
          </a:xfrm>
        </p:spPr>
        <p:txBody>
          <a:bodyPr/>
          <a:lstStyle/>
          <a:p>
            <a:r>
              <a:rPr lang="en-US" dirty="0" smtClean="0"/>
              <a:t>Is development of Scappoose Parks important to you?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1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6510784"/>
              </p:ext>
            </p:extLst>
          </p:nvPr>
        </p:nvGraphicFramePr>
        <p:xfrm>
          <a:off x="102550" y="2828658"/>
          <a:ext cx="8977950" cy="4029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04408" y="171942"/>
            <a:ext cx="8451850" cy="1325563"/>
          </a:xfrm>
        </p:spPr>
        <p:txBody>
          <a:bodyPr/>
          <a:lstStyle/>
          <a:p>
            <a:r>
              <a:rPr lang="en-US" dirty="0" smtClean="0"/>
              <a:t>Would you be willing to help pay for the development of new parks?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 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77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684108"/>
              </p:ext>
            </p:extLst>
          </p:nvPr>
        </p:nvGraphicFramePr>
        <p:xfrm>
          <a:off x="154546" y="2768958"/>
          <a:ext cx="8925954" cy="4089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54546" y="159063"/>
            <a:ext cx="7886700" cy="1325563"/>
          </a:xfrm>
        </p:spPr>
        <p:txBody>
          <a:bodyPr/>
          <a:lstStyle/>
          <a:p>
            <a:r>
              <a:rPr lang="en-US" dirty="0" smtClean="0"/>
              <a:t>Would you support a 5 year levy?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8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8587497"/>
              </p:ext>
            </p:extLst>
          </p:nvPr>
        </p:nvGraphicFramePr>
        <p:xfrm>
          <a:off x="128789" y="2730320"/>
          <a:ext cx="8951711" cy="4127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28789" y="133305"/>
            <a:ext cx="7886700" cy="1325563"/>
          </a:xfrm>
        </p:spPr>
        <p:txBody>
          <a:bodyPr/>
          <a:lstStyle/>
          <a:p>
            <a:r>
              <a:rPr lang="en-US" dirty="0" smtClean="0"/>
              <a:t>Would you support a taxing district?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Yes</a:t>
            </a:r>
          </a:p>
          <a:p>
            <a:pPr marL="457200" indent="-457200">
              <a:buFont typeface="Arial" panose="020B0604020202020204" pitchFamily="34" charset="0"/>
              <a:buAutoNum type="alphaUcPeriod"/>
            </a:pPr>
            <a:r>
              <a:rPr lang="en-US" dirty="0" smtClean="0"/>
              <a:t>No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14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City Motto and Vision Statement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Pick up a copy of the Vision Statement in the back and…</a:t>
            </a:r>
          </a:p>
          <a:p>
            <a:r>
              <a:rPr lang="en-US" dirty="0" smtClean="0">
                <a:latin typeface="+mn-lt"/>
              </a:rPr>
              <a:t>Pick up a motto sheet in the back and submit your idea!</a:t>
            </a:r>
          </a:p>
          <a:p>
            <a:pPr lvl="1"/>
            <a:r>
              <a:rPr lang="en-US" dirty="0" smtClean="0">
                <a:latin typeface="+mn-lt"/>
              </a:rPr>
              <a:t>Voting will be done online next week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2" b="46168"/>
          <a:stretch/>
        </p:blipFill>
        <p:spPr>
          <a:xfrm>
            <a:off x="349890" y="3734512"/>
            <a:ext cx="8060115" cy="21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98080"/>
            <a:ext cx="8229600" cy="102933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Thanks for coming!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7199" y="1653945"/>
            <a:ext cx="8229601" cy="42374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PLEASE RETURN YOUR CLICKERS AT THE DOOR!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5" y="2193753"/>
            <a:ext cx="6536002" cy="43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97368" y="4320017"/>
            <a:ext cx="8305800" cy="71994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+mj-lt"/>
              </a:rPr>
              <a:t>Scappoose Housing Needs Analysis (HNA)</a:t>
            </a:r>
            <a:endParaRPr lang="en-US" dirty="0">
              <a:latin typeface="+mj-lt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4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44" y="0"/>
            <a:ext cx="5494249" cy="365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PChart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9340857"/>
              </p:ext>
            </p:extLst>
          </p:nvPr>
        </p:nvGraphicFramePr>
        <p:xfrm>
          <a:off x="739739" y="4087905"/>
          <a:ext cx="7993295" cy="2369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housing issue concerns you the most in Scappoose?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8650" y="1690688"/>
            <a:ext cx="4960492" cy="4351338"/>
          </a:xfrm>
        </p:spPr>
        <p:txBody>
          <a:bodyPr/>
          <a:lstStyle/>
          <a:p>
            <a:pPr marL="514350" indent="-514350">
              <a:buFont typeface="Arial"/>
              <a:buAutoNum type="alphaUcPeriod"/>
            </a:pPr>
            <a:r>
              <a:rPr lang="en-US" dirty="0" smtClean="0"/>
              <a:t>Cost of homeownership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Cost of rent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Housing availability 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Too much growth too quickly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All of the above</a:t>
            </a:r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Other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8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f1873aa-0af4-481d-ac2a-19e23edaa43c"/>
  <p:tag name="WASPOLLED" val="B0AF2E15BCED4311B0ED8B7B66A954DF"/>
  <p:tag name="TPVERSION" val="6"/>
  <p:tag name="TPFULLVERSION" val="7.5.3.1"/>
  <p:tag name="PPTVERSION" val="15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178463720FCD42E4B96D5E1AE37FB4F2&lt;/guid&gt;&#10;        &lt;description /&gt;&#10;        &lt;date&gt;2/8/2017 3:37:05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D84F7E34A3B47558C4CFEC3B4FD5E25&lt;/guid&gt;&#10;            &lt;repollguid&gt;2F03E6FC4AA54BA09CD94721ED09C944&lt;/repollguid&gt;&#10;            &lt;sourceid&gt;2D4A6ED0A6B2464E80B47580D757EB15&lt;/sourceid&gt;&#10;            &lt;questiontext&gt;In 20 years what do you see as the ideal population of Scappoos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FA308FD53B4048ABA68B3E320B0F5CCC&lt;/guid&gt;&#10;                    &lt;answertext&gt;Same as today&lt;/answertext&gt;&#10;                    &lt;valuetype&gt;0&lt;/valuetype&gt;&#10;                &lt;/answer&gt;&#10;                &lt;answer&gt;&#10;                    &lt;guid&gt;F7E2DE1CA0FB4108A2568F4091824406&lt;/guid&gt;&#10;                    &lt;answertext&gt;10,000&lt;/answertext&gt;&#10;                    &lt;valuetype&gt;0&lt;/valuetype&gt;&#10;                &lt;/answer&gt;&#10;                &lt;answer&gt;&#10;                    &lt;guid&gt;48AD33471ACC4863B25D6A00CA186D0D&lt;/guid&gt;&#10;                    &lt;answertext&gt;13,000&lt;/answertext&gt;&#10;                    &lt;valuetype&gt;0&lt;/valuetype&gt;&#10;                &lt;/answer&gt;&#10;                &lt;answer&gt;&#10;                    &lt;guid&gt;62C0B2E4ACE24D589A77EBDD45729EF2&lt;/guid&gt;&#10;                    &lt;answertext&gt;16,000&lt;/answertext&gt;&#10;                    &lt;valuetype&gt;0&lt;/valuetype&gt;&#10;                &lt;/answer&gt;&#10;                &lt;answer&gt;&#10;                    &lt;guid&gt;0354C4C71E9D4D99B986BFA5DC8484A4&lt;/guid&gt;&#10;                    &lt;answertext&gt;I don’t know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In 20 years what do you see as the ideal population of Scappoose?[;crlf;]79[;]82[;]79[;]False[;]0[;][;crlf;]2.83544303797468[;]3[;]1.12991967617324[;]1.27671847460343[;crlf;]9[;]0[;]Same as today1[;]Same as today[;][;crlf;]24[;]0[;]10,0002[;]10,000[;][;crlf;]24[;]0[;]13,0003[;]13,000[;][;crlf;]15[;]0[;]16,0004[;]16,000[;][;crlf;]7[;]0[;]I don’t know5[;]I don’t know[;]"/>
  <p:tag name="HASRESULTS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A3807FE86E384E8F9662CF13A62579EF&lt;/guid&gt;&#10;        &lt;description /&gt;&#10;        &lt;date&gt;2/6/2017 9:57:20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E64C57D348E402FBC81AF9A6A848B3F&lt;/guid&gt;&#10;            &lt;repollguid&gt;5797C7F648F4489B97C59DBD478E85E2&lt;/repollguid&gt;&#10;            &lt;sourceid&gt;972B16F942E847AE87708BA4E794C336&lt;/sourceid&gt;&#10;            &lt;questiontext&gt;How did you hear about the ATM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7BEDA037F25492CA3B02F2B16ED3C3E&lt;/guid&gt;&#10;                    &lt;answertext&gt;Signs along Hwy 30&lt;/answertext&gt;&#10;                    &lt;valuetype&gt;0&lt;/valuetype&gt;&#10;                &lt;/answer&gt;&#10;                &lt;answer&gt;&#10;                    &lt;guid&gt;A1D192A6ED544AD892BDC46CA7C58E1F&lt;/guid&gt;&#10;                    &lt;answertext&gt;The Spotlight newspaper&lt;/answertext&gt;&#10;                    &lt;valuetype&gt;0&lt;/valuetype&gt;&#10;                &lt;/answer&gt;&#10;                &lt;answer&gt;&#10;                    &lt;guid&gt;DA755E144179447DA3167F82C4A5E216&lt;/guid&gt;&#10;                    &lt;answertext&gt;Town newsletter&lt;/answertext&gt;&#10;                    &lt;valuetype&gt;0&lt;/valuetype&gt;&#10;                &lt;/answer&gt;&#10;                &lt;answer&gt;&#10;                    &lt;guid&gt;944A5B1C866842969582D4BA1D2C4C1B&lt;/guid&gt;&#10;                    &lt;answertext&gt;Flyers around town&lt;/answertext&gt;&#10;                    &lt;valuetype&gt;0&lt;/valuetype&gt;&#10;                &lt;/answer&gt;&#10;                &lt;answer&gt;&#10;                    &lt;guid&gt;99F824653F7540B8BDCCD7725BBAB802&lt;/guid&gt;&#10;                    &lt;answertext&gt;Word of mouth&lt;/answertext&gt;&#10;                    &lt;valuetype&gt;0&lt;/valuetype&gt;&#10;                &lt;/answer&gt;&#10;                &lt;answer&gt;&#10;                    &lt;guid&gt;3BF65B551D8B44199B83DBDCD9AA358D&lt;/guid&gt;&#10;                    &lt;answertext&gt;The City’s website&lt;/answertext&gt;&#10;                    &lt;valuetype&gt;0&lt;/valuetype&gt;&#10;                &lt;/answer&gt;&#10;                &lt;answer&gt;&#10;                    &lt;guid&gt;D795D595CE9544FABF5EE251F9C5775E&lt;/guid&gt;&#10;                    &lt;answertext&gt;Social media (i.e. facebook etc. )&lt;/answertext&gt;&#10;                    &lt;valuetype&gt;0&lt;/valuetype&gt;&#10;                &lt;/answer&gt;&#10;                &lt;answer&gt;&#10;                    &lt;guid&gt;568C53CF13244ACAA2D8A7BBF95715A7&lt;/guid&gt;&#10;                    &lt;answertext /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How did you hear about the ATM?[;crlf;]78[;]82[;]78[;]False[;]0[;][;crlf;]4.16666666666667[;]3[;]1.91094463596134[;]3.6517094017094[;crlf;]5[;]0[;]Signs along Hwy 301[;]Signs along Hwy 30[;][;crlf;]4[;]0[;]The Spotlight newspaper2[;]The Spotlight newspaper[;][;crlf;]32[;]0[;]City newsletter3[;]City newsletter[;][;crlf;]3[;]0[;]Flyers around town4[;]Flyers around town[;][;crlf;]20[;]0[;]Word of mouth5[;]Word of mouth[;][;crlf;]3[;]0[;]The City’s website6[;]The City’s website[;][;crlf;]2[;]0[;]Social media (i.e. Facebook etc. )7[;]Social media (i.e. Facebook etc. )[;][;crlf;]9[;]0[;]Other8[;]Other[;]"/>
  <p:tag name="HASRESULTS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0"/>
  <p:tag name="NUMBERFORMAT" val="0"/>
  <p:tag name="COLORTYPE" val="SCHEM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54BE2C2AE656412BA38C8197311CA089&lt;/guid&gt;&#10;        &lt;description /&gt;&#10;        &lt;date&gt;2/6/2017 9:03:55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5DB042249B34C9DA7306D0A3CD9A794&lt;/guid&gt;&#10;            &lt;repollguid&gt;5F1E1E5AED9841E7BE0A57EFF261BF7C&lt;/repollguid&gt;&#10;            &lt;sourceid&gt;7F1A4019FA884C96A3C0A15FB22884B7&lt;/sourceid&gt;&#10;            &lt;questiontext&gt;What housing issue concerns you the most in Scappoos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78607C5AFA63411D9B0DCF27B2B48868&lt;/guid&gt;&#10;                    &lt;answertext&gt;Cost of homeownership&lt;/answertext&gt;&#10;                    &lt;valuetype&gt;0&lt;/valuetype&gt;&#10;                &lt;/answer&gt;&#10;                &lt;answer&gt;&#10;                    &lt;guid&gt;71DF50A9899B43C2919DB66BB2EB4C9B&lt;/guid&gt;&#10;                    &lt;answertext&gt;Cost of rent&lt;/answertext&gt;&#10;                    &lt;valuetype&gt;0&lt;/valuetype&gt;&#10;                &lt;/answer&gt;&#10;                &lt;answer&gt;&#10;                    &lt;guid&gt;B6604681C3874DAEAFEFF706D22A6845&lt;/guid&gt;&#10;                    &lt;answertext&gt;Housing availability &lt;/answertext&gt;&#10;                    &lt;valuetype&gt;0&lt;/valuetype&gt;&#10;                &lt;/answer&gt;&#10;                &lt;answer&gt;&#10;                    &lt;guid&gt;44F46647E4304235A6924928FA78E65B&lt;/guid&gt;&#10;                    &lt;answertext&gt;Too much growth too quickly&lt;/answertext&gt;&#10;                    &lt;valuetype&gt;0&lt;/valuetype&gt;&#10;                &lt;/answer&gt;&#10;                &lt;answer&gt;&#10;                    &lt;guid&gt;F8999771A0A744799CAF3345D7C6CED3&lt;/guid&gt;&#10;                    &lt;answertext /&gt;&#10;                    &lt;valuetype&gt;0&lt;/valuetype&gt;&#10;                &lt;/answer&gt;&#10;                &lt;answer&gt;&#10;                    &lt;guid&gt;B017EB675AF04DB58BED7DEFEA4E16E3&lt;/guid&gt;&#10;                    &lt;answertext /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What housing issue concerns you the most in Scappoose?[;crlf;]76[;]84[;]76[;]False[;]0[;][;crlf;]4.01315789473684[;]4[;]1.25124591647298[;]1.5656163434903[;crlf;]5[;]0[;]Cost of homeownership1[;]Cost of homeownership[;][;crlf;]4[;]0[;]Cost of rent2[;]Cost of rent[;][;crlf;]14[;]0[;]Housing availability 3[;]Housing availability [;][;crlf;]18[;]0[;]Too much growth too quickly4[;]Too much growth too quickly[;][;crlf;]32[;]0[;]All of the above5[;]All of the above[;][;crlf;]3[;]0[;]Other6[;]Other[;]"/>
  <p:tag name="HASRESULTS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C2FC7550F9DD4453A9C19C098968CA07&lt;/guid&gt;&#10;        &lt;description /&gt;&#10;        &lt;date&gt;2/6/2017 9:51:51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38CF4BC54D7419A80AAE3144E590E97&lt;/guid&gt;&#10;            &lt;repollguid&gt;BD1B01D6630F44E2A283D3BD633EB7A6&lt;/repollguid&gt;&#10;            &lt;sourceid&gt;70BBDB45F02D472786E858012DF299F4&lt;/sourceid&gt;&#10;            &lt;questiontext&gt;How old are you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0AF59D1CD11F45E1AD7FE2A2CEE630EC&lt;/guid&gt;&#10;                    &lt;answertext&gt;Less than 18&lt;/answertext&gt;&#10;                    &lt;valuetype&gt;0&lt;/valuetype&gt;&#10;                &lt;/answer&gt;&#10;                &lt;answer&gt;&#10;                    &lt;guid&gt;5A0174927A264EF393E05F3050B5035D&lt;/guid&gt;&#10;                    &lt;answertext&gt;18 – 25&lt;/answertext&gt;&#10;                    &lt;valuetype&gt;0&lt;/valuetype&gt;&#10;                &lt;/answer&gt;&#10;                &lt;answer&gt;&#10;                    &lt;guid&gt;A08AFF3C651D4C479EF9DE341FFA644F&lt;/guid&gt;&#10;                    &lt;answertext&gt;26 – 33&lt;/answertext&gt;&#10;                    &lt;valuetype&gt;0&lt;/valuetype&gt;&#10;                &lt;/answer&gt;&#10;                &lt;answer&gt;&#10;                    &lt;guid&gt;162D9E2EBC3744658B1D51ABA21D6A01&lt;/guid&gt;&#10;                    &lt;answertext&gt;34 – 41&lt;/answertext&gt;&#10;                    &lt;valuetype&gt;0&lt;/valuetype&gt;&#10;                &lt;/answer&gt;&#10;                &lt;answer&gt;&#10;                    &lt;guid&gt;A94F76DD57254779829618CA6A201998&lt;/guid&gt;&#10;                    &lt;answertext&gt;42 – 49&lt;/answertext&gt;&#10;                    &lt;valuetype&gt;0&lt;/valuetype&gt;&#10;                &lt;/answer&gt;&#10;                &lt;answer&gt;&#10;                    &lt;guid&gt;90427DE987E64D34883E79D6D7BF8F42&lt;/guid&gt;&#10;                    &lt;answertext&gt;50 – 57&lt;/answertext&gt;&#10;                    &lt;valuetype&gt;0&lt;/valuetype&gt;&#10;                &lt;/answer&gt;&#10;                &lt;answer&gt;&#10;                    &lt;guid&gt;956AAD7F651D4F9D8FC4E83EB2C7E81E&lt;/guid&gt;&#10;                    &lt;answertext&gt;58 – 65&lt;/answertext&gt;&#10;                    &lt;valuetype&gt;0&lt;/valuetype&gt;&#10;                &lt;/answer&gt;&#10;                &lt;answer&gt;&#10;                    &lt;guid&gt;793A761EE28A48B0BD0F23C3C14A22C7&lt;/guid&gt;&#10;                    &lt;answertext&gt;66 – 73&lt;/answertext&gt;&#10;                    &lt;valuetype&gt;0&lt;/valuetype&gt;&#10;                &lt;/answer&gt;&#10;                &lt;answer&gt;&#10;                    &lt;guid&gt;76A34B1D9ED94A48A89A69CA58E5067C&lt;/guid&gt;&#10;                    &lt;answertext&gt;Greater than 73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How old are you?[;crlf;]63[;]63[;]63[;]False[;]0[;][;crlf;]5.46031746031746[;]6[;]1.76226222600021[;]3.1055681531872[;crlf;]0[;]0[;]Less than 181[;]Less than 18[;][;crlf;]1[;]0[;]18 – 252[;]18 – 25[;][;crlf;]10[;]0[;]26 – 333[;]26 – 33[;][;crlf;]11[;]0[;]34 – 414[;]34 – 41[;][;crlf;]9[;]0[;]42 – 495[;]42 – 49[;][;crlf;]11[;]0[;]50 – 576[;]50 – 57[;][;crlf;]13[;]0[;]58 – 657[;]58 – 65[;][;crlf;]6[;]0[;]66 – 738[;]66 – 73[;][;crlf;]2[;]0[;]Greater than 739[;]Greater than 73[;]"/>
  <p:tag name="HASRESULTS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832052EE0C03452D9C68F35BD0BA53C2&lt;/guid&gt;&#10;        &lt;description /&gt;&#10;        &lt;date&gt;2/6/2017 10:37:20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0FA97A2D87FE48E79BA140B48D5CEFD4&lt;/guid&gt;&#10;            &lt;repollguid&gt;DE010C0388504D6685770EBDB5105A5E&lt;/repollguid&gt;&#10;            &lt;sourceid&gt;3C32BFD15B024F3A9FD55F76A94AD016&lt;/sourceid&gt;&#10;            &lt;questiontext&gt;If Scappoose allows smaller single-family lots, what is the smallest lot size the City should allow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A93BC102D76E409AB6DADFDD3854144C&lt;/guid&gt;&#10;                    &lt;answertext&gt;5,000 square feet (smaller than Dutch Canyon)&lt;/answertext&gt;&#10;                    &lt;valuetype&gt;0&lt;/valuetype&gt;&#10;                &lt;/answer&gt;&#10;                &lt;answer&gt;&#10;                    &lt;guid&gt;3F18076C47EF4DF8A0E893EAD3E25DE3&lt;/guid&gt;&#10;                    &lt;answertext&gt;4,0000 square feet &lt;/answertext&gt;&#10;                    &lt;valuetype&gt;0&lt;/valuetype&gt;&#10;                &lt;/answer&gt;&#10;                &lt;answer&gt;&#10;                    &lt;guid&gt;468883431E5A43378F18C5D68D9E3A35&lt;/guid&gt;&#10;                    &lt;answertext&gt;3,000 square feet &lt;/answertext&gt;&#10;                    &lt;valuetype&gt;0&lt;/valuetype&gt;&#10;                &lt;/answer&gt;&#10;                &lt;answer&gt;&#10;                    &lt;guid&gt;6082E42B99B14A7392FBC712B9A2CC57&lt;/guid&gt;&#10;                    &lt;answertext&gt;The city should not allow smaller single family lots 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If Scappoose allows smaller single-family lots, what is the smallest lot size the City should allow?[;crlf;]75[;]85[;]75[;]False[;]0[;][;crlf;]2.14666666666667[;]2[;]1.15115401035463[;]1.32515555555556[;crlf;]32[;]0[;]5,000 square feet (smaller than Dutch Canyon Estates)1[;]5,000 square feet (smaller than Dutch Canyon Estates)[;][;crlf;]13[;]0[;]4,000 square feet 2[;]4,000 square feet [;][;crlf;]17[;]0[;]3,000 square feet 3[;]3,000 square feet [;][;crlf;]13[;]0[;]The city should not allow smaller single family lots 4[;]The city should not allow smaller single family lots [;]"/>
  <p:tag name="HASRESULTS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98990F8FA7E349B9B37F44CD76B26AEB&lt;/guid&gt;&#10;        &lt;description /&gt;&#10;        &lt;date&gt;2/6/2017 11:45:16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9C7EBA7A4FB4B1A934513A5B18EA4E6&lt;/guid&gt;&#10;            &lt;repollguid&gt;F332D791DCC84ADCBC415B49E454284A&lt;/repollguid&gt;&#10;            &lt;sourceid&gt;BA04530D647D4788A8649A2C539B6535&lt;/sourceid&gt;&#10;            &lt;questiontext&gt;Should the City allow Cottage Cluster type housing in certain area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CFA19805AE24938837B1182FA4EB2E8&lt;/guid&gt;&#10;                    &lt;answertext&gt;Yes&lt;/answertext&gt;&#10;                    &lt;valuetype&gt;0&lt;/valuetype&gt;&#10;                &lt;/answer&gt;&#10;                &lt;answer&gt;&#10;                    &lt;guid&gt;55A600E4479F4B9E922FACAFF9A27C71&lt;/guid&gt;&#10;                    &lt;answertext&gt;No&lt;/answertext&gt;&#10;                    &lt;valuetype&gt;0&lt;/valuetype&gt;&#10;                &lt;/answer&gt;&#10;                &lt;answer&gt;&#10;                    &lt;guid&gt;06D79FAF20DB401DA48DD87366443321&lt;/guid&gt;&#10;                    &lt;answertext&gt;I’m not sure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Should the City allow Cottage Cluster type housing in certain areas?[;crlf;]75[;]85[;]75[;]False[;]0[;][;crlf;]1.25333333333333[;]1[;]0.54389541478323[;]0.295822222222222[;crlf;]60[;]0[;]Yes1[;]Yes[;][;crlf;]11[;]0[;]No2[;]No[;][;crlf;]4[;]0[;]I’m not sure3[;]I’m not sure[;]"/>
  <p:tag name="HASRESULTS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98990F8FA7E349B9B37F44CD76B26AEB&lt;/guid&gt;&#10;        &lt;description /&gt;&#10;        &lt;date&gt;2/6/2017 11:45:16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09B2880C8BD24167A90163370503D521&lt;/guid&gt;&#10;            &lt;repollguid&gt;F332D791DCC84ADCBC415B49E454284A&lt;/repollguid&gt;&#10;            &lt;sourceid&gt;BA04530D647D4788A8649A2C539B6535&lt;/sourceid&gt;&#10;            &lt;questiontext&gt;Should the City allow Tiny Houses in selected area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CFA19805AE24938837B1182FA4EB2E8&lt;/guid&gt;&#10;                    &lt;answertext&gt;Yes&lt;/answertext&gt;&#10;                    &lt;valuetype&gt;0&lt;/valuetype&gt;&#10;                &lt;/answer&gt;&#10;                &lt;answer&gt;&#10;                    &lt;guid&gt;55A600E4479F4B9E922FACAFF9A27C71&lt;/guid&gt;&#10;                    &lt;answertext&gt;No&lt;/answertext&gt;&#10;                    &lt;valuetype&gt;0&lt;/valuetype&gt;&#10;                &lt;/answer&gt;&#10;                &lt;answer&gt;&#10;                    &lt;guid&gt;B21A8958A68E475FB74B0FF63C37CC27&lt;/guid&gt;&#10;                    &lt;answertext&gt;I’m not sure&lt;/answertext&gt;&#10;                    &lt;valuetype&gt;0&lt;/valuetype&gt;&#10;                &lt;/answer&gt;&#10;                &lt;answer&gt;&#10;                    &lt;guid&gt;CA68E9AC44A7449C9B6FEF01B4BE7C2A&lt;/guid&gt;&#10;                    &lt;answertext /&gt;&#10;                    &lt;valuetype&gt;0&lt;/valuetype&gt;&#10;                &lt;/answer&gt;&#10;                &lt;answer&gt;&#10;                    &lt;guid&gt;6034166DDB47427F864ADD1EE9506437&lt;/guid&gt;&#10;                    &lt;answertext /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Should the City allow Tiny Houses in selected areas?[;crlf;]79[;]86[;]79[;]False[;]0[;][;crlf;]2.68354430379747[;]3[;]1.36450764336323[;]1.86188110879667[;crlf;]26[;]0[;]Yes1[;]Yes[;][;crlf;]5[;]0[;]Yes, but only on single lots2[;]Yes, but only on single lots[;][;crlf;]23[;]0[;]Yes, but only in tiny home communities 3[;]Yes, but only in tiny home communities [;][;crlf;]18[;]0[;]No4[;]No[;][;crlf;]7[;]0[;]I’m not sure5[;]I’m not sure[;]"/>
  <p:tag name="HASRESULTS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F48CCFDB975E490CAFFAC42C22B14731&lt;/guid&gt;&#10;        &lt;description /&gt;&#10;        &lt;date&gt;2/6/2017 1:06:0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AA5EA7E55CF4D649044BB6C9E3CBD93&lt;/guid&gt;&#10;            &lt;repollguid&gt;56ED15D8CC484003BCC52D6988A2655A&lt;/repollguid&gt;&#10;            &lt;sourceid&gt;C4A804E7D7294BD89FF3AC2C51370998&lt;/sourceid&gt;&#10;            &lt;questiontext&gt;Should the City allow multiplexes in the low density zon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D1A97F7813C645CCBE72E922D0FB4972&lt;/guid&gt;&#10;                    &lt;answertext&gt;Yes&lt;/answertext&gt;&#10;                    &lt;valuetype&gt;0&lt;/valuetype&gt;&#10;                &lt;/answer&gt;&#10;                &lt;answer&gt;&#10;                    &lt;guid&gt;D3290202AC2943E5BC4A3E027CFDEEDC&lt;/guid&gt;&#10;                    &lt;answertext&gt;Yes, but only on corner lots&lt;/answertext&gt;&#10;                    &lt;valuetype&gt;0&lt;/valuetype&gt;&#10;                &lt;/answer&gt;&#10;                &lt;answer&gt;&#10;                    &lt;guid&gt;FFBD20BA0270432CA5CCFEC2E05C66D8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Should the City allow multiplexes in the low density zone?[;crlf;]69[;]86[;]69[;]False[;]0[;][;crlf;]1.73913043478261[;]1[;]0.827991701860041[;]0.685570258349086[;crlf;]35[;]0[;]Yes1[;]Yes[;][;crlf;]17[;]0[;]Yes, but only on corner lots2[;]Yes, but only on corner lots[;][;crlf;]17[;]0[;]No3[;]No[;]"/>
  <p:tag name="HASRESULT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0"/>
  <p:tag name="NUMBERFORMA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B45904A7C874387849256D2E37E38F3&lt;/guid&gt;&#10;        &lt;description /&gt;&#10;        &lt;date&gt;2/6/2017 1:11:1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0C71EF4A4D164ACB96853AD079426046&lt;/guid&gt;&#10;            &lt;repollguid&gt;7703E231FD4D4D398C5CEB3CDD2FFDB0&lt;/repollguid&gt;&#10;            &lt;sourceid&gt;7B78AEA3F61C4F01838DE168999659FE&lt;/sourceid&gt;&#10;            &lt;questiontext&gt;What issues concern you most about apartment complexes in Scappoose? 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BD1FEA27F08640B18C4F8FDA3CFE7C19&lt;/guid&gt;&#10;                    &lt;answertext&gt;Design of the buildings&lt;/answertext&gt;&#10;                    &lt;valuetype&gt;0&lt;/valuetype&gt;&#10;                &lt;/answer&gt;&#10;                &lt;answer&gt;&#10;                    &lt;guid&gt;4F97677BADD2435FA365FAF3344E5F23&lt;/guid&gt;&#10;                    &lt;answertext&gt;Parking&lt;/answertext&gt;&#10;                    &lt;valuetype&gt;0&lt;/valuetype&gt;&#10;                &lt;/answer&gt;&#10;                &lt;answer&gt;&#10;                    &lt;guid&gt;57E1ED4F2FD349CAA547C62762136EC6&lt;/guid&gt;&#10;                    &lt;answertext&gt;Proximity to single family homes&lt;/answertext&gt;&#10;                    &lt;valuetype&gt;0&lt;/valuetype&gt;&#10;                &lt;/answer&gt;&#10;                &lt;answer&gt;&#10;                    &lt;guid&gt;A0B0F6CA840D4F0398345E20369DC64F&lt;/guid&gt;&#10;                    &lt;answertext&gt;The potential for too many apartment complexes in one area&lt;/answertext&gt;&#10;                    &lt;valuetype&gt;0&lt;/valuetype&gt;&#10;                &lt;/answer&gt;&#10;                &lt;answer&gt;&#10;                    &lt;guid&gt;1760AF55B6DE4111A95308666D6D2A05&lt;/guid&gt;&#10;                    &lt;answertext&gt;All of the above&lt;/answertext&gt;&#10;                    &lt;valuetype&gt;0&lt;/valuetype&gt;&#10;                &lt;/answer&gt;&#10;                &lt;answer&gt;&#10;                    &lt;guid&gt;67CC981F0EEB4FA1BF590BAEE0133816&lt;/guid&gt;&#10;                    &lt;answertext&gt;None of the above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What issues concern you most about apartment complexes in Scappoose? [;crlf;]72[;]86[;]72[;]False[;]0[;][;crlf;]3.13888888888889[;]3[;]1.50282655496933[;]2.25848765432099[;crlf;]12[;]0[;]Design of the buildings1[;]Design of the buildings[;][;crlf;]17[;]0[;]Parking2[;]Parking[;][;crlf;]14[;]0[;]Proximity to single family homes3[;]Proximity to single family homes[;][;crlf;]9[;]0[;]The potential for too many apartment complexes in one area4[;]The potential for too many apartment complexes in one area[;][;crlf;]18[;]0[;]All of the above5[;]All of the above[;][;crlf;]2[;]0[;]None of the above6[;]None of the above[;]"/>
  <p:tag name="HASRESULTS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373EAD22E59406381D1DB433AE8742D&lt;/guid&gt;&#10;        &lt;description /&gt;&#10;        &lt;date&gt;2/7/2017 2:15:1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38AD026DCA514BF1994E67FD73E1964F&lt;/guid&gt;&#10;            &lt;repollguid&gt;BB1896BD92E549F7B7686C405266CDC4&lt;/repollguid&gt;&#10;            &lt;sourceid&gt;C6CC13F6327F446D9CAD2A236C6C9B55&lt;/sourceid&gt;&#10;            &lt;questiontext&gt;Do you think the City should allow for increased housing density on a parcel affected by the floodplain if the developer agrees to dedicate the land area within the floodplain to the City as public open spac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2DDC0081EF541768E306E9F7F5401AD&lt;/guid&gt;&#10;                    &lt;answertext&gt;Yes &lt;/answertext&gt;&#10;                    &lt;valuetype&gt;0&lt;/valuetype&gt;&#10;                &lt;/answer&gt;&#10;                &lt;answer&gt;&#10;                    &lt;guid&gt;D0C5E91CEB0A4465B2364C9F809F70FC&lt;/guid&gt;&#10;                    &lt;answertext&gt;No&lt;/answertext&gt;&#10;                    &lt;valuetype&gt;0&lt;/valuetype&gt;&#10;                &lt;/answer&gt;&#10;                &lt;answer&gt;&#10;                    &lt;guid&gt;263EF546A36D48CD9EC0F53BBC304A81&lt;/guid&gt;&#10;                    &lt;answertext&gt;I’m not sure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Do you think the City should allow for increased housing density on a parcel affected by the floodplain if the developer agrees to dedicate the land area within the floodplain to the City as public open space?[;crlf;]77[;]86[;]77[;]False[;]0[;][;crlf;]1.71428571428571[;]2[;]0.718171250010311[;]0.515769944341373[;crlf;]34[;]0[;]Yes 1[;]Yes [;][;crlf;]31[;]0[;]No2[;]No[;][;crlf;]12[;]0[;]I’m not sure3[;]I’m not sure[;]"/>
  <p:tag name="HASRESULTS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8AB2E76A2E2E415DA965B3B787862954&lt;/guid&gt;&#10;        &lt;description /&gt;&#10;        &lt;date&gt;2/6/2017 1:18:0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1B3C477B7674C3986A3D923749237F4&lt;/guid&gt;&#10;            &lt;repollguid&gt;9E49A7EECD4543ECBB4BBE58E9014EA5&lt;/repollguid&gt;&#10;            &lt;sourceid&gt;C6F97624374C4E7FA0BF02C38BE40CE2&lt;/sourceid&gt;&#10;            &lt;questiontext&gt;Should the City allow buildings up to 60 feet (about 5 stories) in the commercial zon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F3B8682785BF4603917F868D5B82BD0E&lt;/guid&gt;&#10;                    &lt;answertext&gt;Yes&lt;/answertext&gt;&#10;                    &lt;valuetype&gt;0&lt;/valuetype&gt;&#10;                &lt;/answer&gt;&#10;                &lt;answer&gt;&#10;                    &lt;guid&gt;A6E42C919D0E49D4A1A31D58F75ED394&lt;/guid&gt;&#10;                    &lt;answertext&gt;Yes, but only for mixed use buildings&lt;/answertext&gt;&#10;                    &lt;valuetype&gt;0&lt;/valuetype&gt;&#10;                &lt;/answer&gt;&#10;                &lt;answer&gt;&#10;                    &lt;guid&gt;434B16726EA747B785F737A6F4D4D7AF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Should the City allow buildings up to 60 feet (about 5 stories) in the commercial zone?[;crlf;]78[;]87[;]78[;]False[;]0[;][;crlf;]1.80769230769231[;]2[;]0.768910189608915[;]0.591222879684418[;crlf;]32[;]0[;]Yes1[;]Yes[;][;crlf;]29[;]0[;]Yes, but only for mixed use buildings2[;]Yes, but only for mixed use buildings[;][;crlf;]17[;]0[;]No3[;]No[;]"/>
  <p:tag name="HASRESULTS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8AB2E76A2E2E415DA965B3B787862954&lt;/guid&gt;&#10;        &lt;description /&gt;&#10;        &lt;date&gt;2/6/2017 1:18:0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65F43F334B24864A3D42E8DE2DE65AA&lt;/guid&gt;&#10;            &lt;repollguid&gt;9E49A7EECD4543ECBB4BBE58E9014EA5&lt;/repollguid&gt;&#10;            &lt;sourceid&gt;C6F97624374C4E7FA0BF02C38BE40CE2&lt;/sourceid&gt;&#10;            &lt;questiontext&gt;What types of residential development should the City allow in commercial zone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F3B8682785BF4603917F868D5B82BD0E&lt;/guid&gt;&#10;                    &lt;answertext&gt;Allow residential uses that meet the high density residential  zoning requirements (this is what our code currently allows)&lt;/answertext&gt;&#10;                    &lt;valuetype&gt;0&lt;/valuetype&gt;&#10;                &lt;/answer&gt;&#10;                &lt;answer&gt;&#10;                    &lt;guid&gt;A6E42C919D0E49D4A1A31D58F75ED394&lt;/guid&gt;&#10;                    &lt;answertext&gt;Allow residential uses if they are above commercial space on the first  floor (aka mixed use buildings)&lt;/answertext&gt;&#10;                    &lt;valuetype&gt;0&lt;/valuetype&gt;&#10;                &lt;/answer&gt;&#10;                &lt;answer&gt;&#10;                    &lt;guid&gt;504AB9430D0E42DE9B1621F6F844B665&lt;/guid&gt;&#10;                    &lt;answertext&gt;Both A and B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What types of residential development should the City allow in commercial zones?[;crlf;]77[;]88[;]77[;]False[;]0[;][;crlf;]2.33766233766234[;]2[;]0.676322938508651[;]0.457412717152977[;crlf;]9[;]0[;]Allow residential uses that meet the high density residential  zoning requirements (this is what our code currently allows)1[;]Allow residential uses that meet the high density residential  zoning requirements (this is what our code currently allows)[;][;crlf;]33[;]0[;]Allow residential uses if they are above commercial space on the first  floor (aka mixed use buildings)2[;]Allow residential uses if they are above commercial space on the first  floor (aka mixed use buildings)[;][;crlf;]35[;]0[;]Both A and B3[;]Both A and B[;]"/>
  <p:tag name="HASRESULTS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392CFC9D73D44B43B91ABF6F62EBD583&lt;/guid&gt;&#10;        &lt;description /&gt;&#10;        &lt;date&gt;2/7/2017 11:10:32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8F5CA577A4840D4A29BE9352A931309&lt;/guid&gt;&#10;            &lt;repollguid&gt;903ED804E9C64CF18F15C87CE0A1416F&lt;/repollguid&gt;&#10;            &lt;sourceid&gt;A64455D6A9D74189A55E841D4B3DDBE8&lt;/sourceid&gt;&#10;            &lt;questiontext&gt;How important are parks to you when choosing where to liv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8E0A9AF8D9E340EAB09E487D561D102E&lt;/guid&gt;&#10;                    &lt;answertext&gt;Very important&lt;/answertext&gt;&#10;                    &lt;valuetype&gt;0&lt;/valuetype&gt;&#10;                &lt;/answer&gt;&#10;                &lt;answer&gt;&#10;                    &lt;guid&gt;2A5573C353BA457081E1ECCDB5AA5597&lt;/guid&gt;&#10;                    &lt;answertext&gt;Somewhat important&lt;/answertext&gt;&#10;                    &lt;valuetype&gt;0&lt;/valuetype&gt;&#10;                &lt;/answer&gt;&#10;                &lt;answer&gt;&#10;                    &lt;guid&gt;4958003306034DA29ABE38F6062EFC27&lt;/guid&gt;&#10;                    &lt;answertext&gt;Not that important&lt;/answertext&gt;&#10;                    &lt;valuetype&gt;0&lt;/valuetype&gt;&#10;                &lt;/answer&gt;&#10;                &lt;answer&gt;&#10;                    &lt;guid&gt;43A9885FFFED4A7C8956527DC33171C8&lt;/guid&gt;&#10;                    &lt;answertext&gt;It doesn’t even cross my mind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How important are parks to you when choosing where to live?[;crlf;]61[;]88[;]61[;]False[;]0[;][;crlf;]1.77049180327869[;]2[;]0.856861268548982[;]0.734211233539371[;crlf;]27[;]0[;]Very important1[;]Very important[;][;crlf;]25[;]0[;]Somewhat important2[;]Somewhat important[;][;crlf;]5[;]0[;]Not that important3[;]Not that important[;][;crlf;]4[;]0[;]It doesn’t even cross my mind4[;]It doesn’t even cross my mind[;]"/>
  <p:tag name="HASRESULTS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94A9BC4AA2904232864D839603E3B26F&lt;/guid&gt;&#10;        &lt;description /&gt;&#10;        &lt;date&gt;2/7/2017 11:12:23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15A97EC988C43FA9ACCC6DF1A92D412&lt;/guid&gt;&#10;            &lt;repollguid&gt;6B322D956FC449DC99C71F2C0833C94C&lt;/repollguid&gt;&#10;            &lt;sourceid&gt;079B9B01268544AEB2DC23F90DC073BC&lt;/sourceid&gt;&#10;            &lt;questiontext&gt;Does Scappoose’s Park System meet your need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1E23193AEA7A4190A0E5AF435AAE3B99&lt;/guid&gt;&#10;                    &lt;answertext&gt;Yes&lt;/answertext&gt;&#10;                    &lt;valuetype&gt;0&lt;/valuetype&gt;&#10;                &lt;/answer&gt;&#10;                &lt;answer&gt;&#10;                    &lt;guid&gt;127588CD4DD445C9A8FF52D1EB80C832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Does Scappoose’s Park System meet your needs?[;crlf;]61[;]89[;]61[;]False[;]0[;][;crlf;]1.72131147540984[;]2[;]0.448353912497618[;]0.201021230851922[;crlf;]17[;]0[;]Yes1[;]Yes[;][;crlf;]44[;]0[;]No2[;]No[;]"/>
  <p:tag name="HASRESULTS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E612D58D98724D58B9FEA7D121C361FD&lt;/guid&gt;&#10;        &lt;description /&gt;&#10;        &lt;date&gt;2/6/2017 9:56:28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1C49E3171FC4A5B9AA4F9A7168F0293&lt;/guid&gt;&#10;            &lt;repollguid&gt;5C6BB88768884CCD86FB9A080B9508E5&lt;/repollguid&gt;&#10;            &lt;sourceid&gt;8293F768CBFD42509EEE689260ED7D95&lt;/sourceid&gt;&#10;            &lt;questiontext&gt;Do you live within Scappoose City limit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9175ED412504506A17C972196A82CD5&lt;/guid&gt;&#10;                    &lt;answertext&gt;Yes&lt;/answertext&gt;&#10;                    &lt;valuetype&gt;0&lt;/valuetype&gt;&#10;                &lt;/answer&gt;&#10;                &lt;answer&gt;&#10;                    &lt;guid&gt;8F911EC1C49C4D24B09AA2DE72EEF7C6&lt;/guid&gt;&#10;                    &lt;answertext&gt;No&lt;/answertext&gt;&#10;                    &lt;valuetype&gt;0&lt;/valuetype&gt;&#10;                &lt;/answer&gt;&#10;                &lt;answer&gt;&#10;                    &lt;guid&gt;A0B42188B54A40AF9A2786605E361FB6&lt;/guid&gt;&#10;                    &lt;answertext /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Do you live within Scappoose City limits?[;crlf;]76[;]81[;]76[;]False[;]0[;][;crlf;]1.27631578947368[;]1[;]0.447174880735959[;]0.199965373961219[;crlf;]55[;]0[;]Yes1[;]Yes[;][;crlf;]21[;]0[;]No2[;]No[;][;crlf;]0[;]0[;]Unsure3[;]Unsure[;]"/>
  <p:tag name="HASRESULTS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9EFB7125A6645DF8642095CE59665E4&lt;/guid&gt;&#10;            &lt;repollguid&gt;C087A82663EE477F86BAD46456B379B7&lt;/repollguid&gt;&#10;            &lt;sourceid&gt;F94EFB487E08400883330CF7962EAFCD&lt;/sourceid&gt;&#10;            &lt;questiontext&gt;Do you support a trail along South Scappoose Creek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Do you support a trail along South Scappoose Creek?[;crlf;]42[;]89[;]42[;]False[;]0[;][;crlf;]1.26190476190476[;]1[;]0.579799793423139[;]0.336167800453515[;crlf;]34[;]0[;]Yes1[;]Yes[;][;crlf;]5[;]0[;]No 2[;]No [;][;crlf;]3[;]0[;]I have no opinion3[;]I have no opinion[;]"/>
  <p:tag name="HASRESULTS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ABA1A17F54F42C099D837388D92D3FD&lt;/guid&gt;&#10;            &lt;repollguid&gt;C087A82663EE477F86BAD46456B379B7&lt;/repollguid&gt;&#10;            &lt;sourceid&gt;F94EFB487E08400883330CF7962EAFCD&lt;/sourceid&gt;&#10;            &lt;questiontext&gt;Do you support hiking and biking trails on the “Vista Park” propert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Do you support hiking and biking trails on the “Vista Park” property?[;crlf;]42[;]89[;]42[;]False[;]0[;][;crlf;]1.21428571428571[;]1[;]0.464743364189122[;]0.215986394557823[;crlf;]34[;]0[;]Yes1[;]Yes[;][;crlf;]7[;]0[;]No 2[;]No [;][;crlf;]1[;]0[;]I have no opinion3[;]I have no opinion[;]"/>
  <p:tag name="HASRESULTS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B0FC16BF3A34497A75968A8B6A143DF&lt;/guid&gt;&#10;            &lt;repollguid&gt;C087A82663EE477F86BAD46456B379B7&lt;/repollguid&gt;&#10;            &lt;sourceid&gt;F94EFB487E08400883330CF7962EAFCD&lt;/sourceid&gt;&#10;            &lt;questiontext&gt;Do you support a park at Chapman Landing on the Multnomah Channel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Do you support a park at Chapman Landing on the Multnomah Channel?[;crlf;]41[;]89[;]41[;]False[;]0[;][;crlf;]1.09756097560976[;]1[;]0.369896363124466[;]0.136823319452707[;crlf;]38[;]0[;]Yes1[;]Yes[;][;crlf;]2[;]0[;]No 2[;]No [;][;crlf;]1[;]0[;]I have no opinion3[;]I have no opinion[;]"/>
  <p:tag name="HASRESULTS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E18414205424FC4962E329A3894339E&lt;/guid&gt;&#10;            &lt;repollguid&gt;C087A82663EE477F86BAD46456B379B7&lt;/repollguid&gt;&#10;            &lt;sourceid&gt;F94EFB487E08400883330CF7962EAFCD&lt;/sourceid&gt;&#10;            &lt;questiontext&gt;Do you support further development of the Creekview Park sit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Do you support further development of the Creekview Park site?[;crlf;]42[;]89[;]42[;]False[;]0[;][;crlf;]1.69047619047619[;]1[;]0.801430127605087[;]0.642290249433107[;crlf;]22[;]0[;]Yes1[;]Yes[;][;crlf;]11[;]0[;]No 2[;]No [;][;crlf;]9[;]0[;]I have no opinion3[;]I have no opinion[;]"/>
  <p:tag name="HASRESULT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218B9B3883A4993B872EDFABC71168A&lt;/guid&gt;&#10;            &lt;repollguid&gt;C087A82663EE477F86BAD46456B379B7&lt;/repollguid&gt;&#10;            &lt;sourceid&gt;F94EFB487E08400883330CF7962EAFCD&lt;/sourceid&gt;&#10;            &lt;questiontext&gt;Do you support a pocket park on the City’s well site near Dutch Canyon Road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Do you support a pocket park on the City’s well site near Dutch Canyon Road?[;crlf;]40[;]89[;]40[;]False[;]0[;][;crlf;]1.325[;]1[;]0.647591692349431[;]0.419375[;crlf;]31[;]0[;]Yes1[;]Yes[;][;crlf;]5[;]0[;]No 2[;]No [;][;crlf;]4[;]0[;]I have no opinion3[;]I have no opinion[;]"/>
  <p:tag name="HASRESULTS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CDC0D1FC779406D892A2F305777FE8D&lt;/guid&gt;&#10;            &lt;repollguid&gt;C087A82663EE477F86BAD46456B379B7&lt;/repollguid&gt;&#10;            &lt;sourceid&gt;F94EFB487E08400883330CF7962EAFCD&lt;/sourceid&gt;&#10;            &lt;questiontext&gt;Do you support a park at Keys Road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Do you support a park at Keys Road?[;crlf;]42[;]89[;]42[;]False[;]0[;][;crlf;]1.45238095238095[;]1[;]0.697013388966878[;]0.485827664399093[;crlf;]28[;]0[;]Yes1[;]Yes[;][;crlf;]9[;]0[;]No 2[;]No [;][;crlf;]5[;]0[;]I have no opinion3[;]I have no opinion[;]"/>
  <p:tag name="HASRESULTS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A77E73CDD6A4D10861E0C9F4491E70C&lt;/guid&gt;&#10;            &lt;repollguid&gt;C087A82663EE477F86BAD46456B379B7&lt;/repollguid&gt;&#10;            &lt;sourceid&gt;F94EFB487E08400883330CF7962EAFCD&lt;/sourceid&gt;&#10;            &lt;questiontext&gt;Do you support a park at Seely Lan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Do you support a park at Seely Lane?[;crlf;]41[;]89[;]41[;]False[;]0[;][;crlf;]1.1219512195122[;]1[;]0.394790586737528[;]0.155859607376562[;crlf;]37[;]0[;]Yes1[;]Yes[;][;crlf;]3[;]0[;]No 2[;]No [;][;crlf;]1[;]0[;]I have no opinion3[;]I have no opinion[;]"/>
  <p:tag name="HASRESULTS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97A2BDD1E114DC7A164E2EA7DDCC273&lt;/guid&gt;&#10;        &lt;description /&gt;&#10;        &lt;date&gt;2/7/2017 2:58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1B65155D9E34DD3ABB8F1EBBE20898E&lt;/guid&gt;&#10;            &lt;repollguid&gt;C087A82663EE477F86BAD46456B379B7&lt;/repollguid&gt;&#10;            &lt;sourceid&gt;F94EFB487E08400883330CF7962EAFCD&lt;/sourceid&gt;&#10;            &lt;questiontext&gt;Do you support the improvements to Miller Park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44C699C769DF4075BFDEA8867A89A516&lt;/guid&gt;&#10;                    &lt;answertext&gt;Yes&lt;/answertext&gt;&#10;                    &lt;valuetype&gt;0&lt;/valuetype&gt;&#10;                &lt;/answer&gt;&#10;                &lt;answer&gt;&#10;                    &lt;guid&gt;3F1FAE132C78401A835CDBADC6E1BD74&lt;/guid&gt;&#10;                    &lt;answertext&gt;No &lt;/answertext&gt;&#10;                    &lt;valuetype&gt;0&lt;/valuetype&gt;&#10;                &lt;/answer&gt;&#10;                &lt;answer&gt;&#10;                    &lt;guid&gt;0BCB94BDD3DF4373ABFC9FA88DD365D4&lt;/guid&gt;&#10;                    &lt;answertext&gt;I have no opinion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Do you support the improvements to Miller Park?[;crlf;]39[;]89[;]39[;]False[;]0[;][;crlf;]1.25641025641026[;]1[;]0.586949904731261[;]0.344510190664037[;crlf;]32[;]0[;]Yes1[;]Yes[;][;crlf;]4[;]0[;]No 2[;]No [;][;crlf;]3[;]0[;]I have no opinion3[;]I have no opinion[;]"/>
  <p:tag name="HASRESULTS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0"/>
  <p:tag name="NUMBERFORMAT" val="0"/>
  <p:tag name="DEFINEDCOLORS" val="3,6,10,45,32,50,13,4,9,55,1"/>
  <p:tag name="COLORTYPE" val="SCHEM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E93F2B13882A4EB787B5860F9192C2CB&lt;/guid&gt;&#10;        &lt;description /&gt;&#10;        &lt;date&gt;2/8/2017 1:58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A92A0A618B9477C8F2AEFBE6CFDDD6E&lt;/guid&gt;&#10;            &lt;repollguid&gt;7CFC50C0628342A2BB67368B261F7902&lt;/repollguid&gt;&#10;            &lt;sourceid&gt;AEF709352BD24BF59D9FB6015FB26B48&lt;/sourceid&gt;&#10;            &lt;questiontext&gt;Is development of Scappoose Parks important to you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F3144664B064AEFA9E0822E69F7BAF5&lt;/guid&gt;&#10;                    &lt;answertext&gt;Yes&lt;/answertext&gt;&#10;                    &lt;valuetype&gt;0&lt;/valuetype&gt;&#10;                &lt;/answer&gt;&#10;                &lt;answer&gt;&#10;                    &lt;guid&gt;0A78D6141F4E48B9868B117BBC97EE18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Is development of Scappoose Parks important to you?[;crlf;]43[;]89[;]43[;]False[;]0[;][;crlf;]1.06976744186047[;]1[;]0.25475467790938[;]0.0648999459167117[;crlf;]40[;]0[;]Yes1[;]Yes[;][;crlf;]3[;]0[;]No2[;]No[;]"/>
  <p:tag name="HASRESULTS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C9D43A8956EE4A4A9403C07CC988CE1C&lt;/guid&gt;&#10;        &lt;description /&gt;&#10;        &lt;date&gt;2/7/2017 3:47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8D2DB84294A4BDF8D2A97AEF0A7DCCA&lt;/guid&gt;&#10;            &lt;repollguid&gt;7205662E0A844A4C8521FA362C94A258&lt;/repollguid&gt;&#10;            &lt;sourceid&gt;39B2B081D7CA4FC4AFD6376C560E236D&lt;/sourceid&gt;&#10;            &lt;questiontext&gt;Would you be willing to help pay for the development of new park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659C38F5D73A4124BB6D52D1413EC5A7&lt;/guid&gt;&#10;                    &lt;answertext&gt;Yes &lt;/answertext&gt;&#10;                    &lt;valuetype&gt;0&lt;/valuetype&gt;&#10;                &lt;/answer&gt;&#10;                &lt;answer&gt;&#10;                    &lt;guid&gt;AEA268B1665E454AA8B37A1BCB684E2A&lt;/guid&gt;&#10;                    &lt;answertext&gt;No 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Would you be willing to help pay for the development of new parks?[;crlf;]39[;]89[;]39[;]False[;]0[;][;crlf;]1.07692307692308[;]1[;]0.266469355010597[;]0.0710059171597633[;crlf;]36[;]0[;]Yes 1[;]Yes [;][;crlf;]3[;]0[;]No 2[;]No [;]"/>
  <p:tag name="HASRESULTS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2692BF035A34467095CA4CE27ECFAA1D&lt;/guid&gt;&#10;        &lt;description /&gt;&#10;        &lt;date&gt;2/6/2017 10:01:17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CF8105EFCB942F9B48B04EC2CAA5830&lt;/guid&gt;&#10;            &lt;repollguid&gt;F63D6BBB35E4471AA842C4151C8DEBB3&lt;/repollguid&gt;&#10;            &lt;sourceid&gt;A704CD937402408197BA08E10F007695&lt;/sourceid&gt;&#10;            &lt;questiontext&gt;How long have you lived in the Scappoose area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2DFDABA05C774DBF9319D8235E6B2B18&lt;/guid&gt;&#10;                    &lt;answertext&gt;Less than 1 year&lt;/answertext&gt;&#10;                    &lt;valuetype&gt;0&lt;/valuetype&gt;&#10;                &lt;/answer&gt;&#10;                &lt;answer&gt;&#10;                    &lt;guid&gt;42BB5DEF1D0A467BBE80D45333F51D50&lt;/guid&gt;&#10;                    &lt;answertext&gt;1 – 3 years&lt;/answertext&gt;&#10;                    &lt;valuetype&gt;0&lt;/valuetype&gt;&#10;                &lt;/answer&gt;&#10;                &lt;answer&gt;&#10;                    &lt;guid&gt;B18884F1BD6D473C88C59EAB8E3FFE87&lt;/guid&gt;&#10;                    &lt;answertext&gt;4 – 6 years&lt;/answertext&gt;&#10;                    &lt;valuetype&gt;0&lt;/valuetype&gt;&#10;                &lt;/answer&gt;&#10;                &lt;answer&gt;&#10;                    &lt;guid&gt;42375FF2B70C4120BDDDF056DEC3238D&lt;/guid&gt;&#10;                    &lt;answertext&gt;7 – 9 years&lt;/answertext&gt;&#10;                    &lt;valuetype&gt;0&lt;/valuetype&gt;&#10;                &lt;/answer&gt;&#10;                &lt;answer&gt;&#10;                    &lt;guid&gt;ECBD05DD1DEF4478ADA7C666295078EE&lt;/guid&gt;&#10;                    &lt;answertext&gt;10 – 12 years&lt;/answertext&gt;&#10;                    &lt;valuetype&gt;0&lt;/valuetype&gt;&#10;                &lt;/answer&gt;&#10;                &lt;answer&gt;&#10;                    &lt;guid&gt;E7C7598BE4B84689868E85F51619B757&lt;/guid&gt;&#10;                    &lt;answertext&gt;13 – 15 years&lt;/answertext&gt;&#10;                    &lt;valuetype&gt;0&lt;/valuetype&gt;&#10;                &lt;/answer&gt;&#10;                &lt;answer&gt;&#10;                    &lt;guid&gt;C47A40E9C69943109B0E404B81F43003&lt;/guid&gt;&#10;                    &lt;answertext&gt;16 – 18 years&lt;/answertext&gt;&#10;                    &lt;valuetype&gt;0&lt;/valuetype&gt;&#10;                &lt;/answer&gt;&#10;                &lt;answer&gt;&#10;                    &lt;guid&gt;872E17BEAD1C404F9756EEB57AC1869D&lt;/guid&gt;&#10;                    &lt;answertext&gt;19 – 21 years&lt;/answertext&gt;&#10;                    &lt;valuetype&gt;0&lt;/valuetype&gt;&#10;                &lt;/answer&gt;&#10;                &lt;answer&gt;&#10;                    &lt;guid&gt;F2C1A3F1D994434EBBD805838EF92FFC&lt;/guid&gt;&#10;                    &lt;answertext&gt;More than 21 years 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How long have you lived in the Scappoose area?[;crlf;]76[;]82[;]76[;]False[;]0[;][;crlf;]5.55263157894737[;]6[;]3.08389166665017[;]9.51038781163435[;crlf;]10[;]0[;]Less than 1 year1[;]Less than 1 year[;][;crlf;]8[;]0[;]1 – 3 years2[;]1 – 3 years[;][;crlf;]10[;]0[;]4 – 6 years3[;]4 – 6 years[;][;crlf;]3[;]0[;]7 – 9 years4[;]7 – 9 years[;][;crlf;]5[;]0[;]10 – 12 years5[;]10 – 12 years[;][;crlf;]7[;]0[;]13 – 15 years6[;]13 – 15 years[;][;crlf;]3[;]0[;]16 – 18 years7[;]16 – 18 years[;][;crlf;]4[;]0[;]19 – 21 years8[;]19 – 21 years[;][;crlf;]26[;]0[;]More than 21 years 9[;]More than 21 years [;]"/>
  <p:tag name="HASRESULTS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40DBA81FF7B645C49A8CA4A35F3B17D8&lt;/guid&gt;&#10;        &lt;description /&gt;&#10;        &lt;date&gt;2/8/2017 1:59:0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3215F1DA0394BD9A6648F3CBC297610&lt;/guid&gt;&#10;            &lt;repollguid&gt;008A72F3456D472897021C3AC6877E9D&lt;/repollguid&gt;&#10;            &lt;sourceid&gt;308619079C704C1BB96402EEEA936F64&lt;/sourceid&gt;&#10;            &lt;questiontext&gt;Would you support a 5 year levy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0D2C1D31AAAF454BA6D809CB3266EEC1&lt;/guid&gt;&#10;                    &lt;answertext&gt;Yes&lt;/answertext&gt;&#10;                    &lt;valuetype&gt;0&lt;/valuetype&gt;&#10;                &lt;/answer&gt;&#10;                &lt;answer&gt;&#10;                    &lt;guid&gt;44B626F337634495B882F2C192EE25AE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Would you support a 5 year levy?[;crlf;]38[;]89[;]38[;]False[;]0[;][;crlf;]1.10526315789474[;]1[;]0.306892204991858[;]0.0941828254847645[;crlf;]34[;]0[;]Yes1[;]Yes[;][;crlf;]4[;]0[;]No2[;]No[;]"/>
  <p:tag name="HASRESULTS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62569C5077C744CCBDB6FA79655B3FDA&lt;/guid&gt;&#10;        &lt;description /&gt;&#10;        &lt;date&gt;2/8/2017 2:00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C1698CCA35646E7A9987C07074DB2A0&lt;/guid&gt;&#10;            &lt;repollguid&gt;F5C75768BB6B4D31A1DEE84C5222189E&lt;/repollguid&gt;&#10;            &lt;sourceid&gt;A8334FEAC281430697D2481AE96DDA87&lt;/sourceid&gt;&#10;            &lt;questiontext&gt;Would you support a taxing distric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7583C48A9BC4F699B70F2504F7CD0C2&lt;/guid&gt;&#10;                    &lt;answertext&gt;Yes&lt;/answertext&gt;&#10;                    &lt;valuetype&gt;0&lt;/valuetype&gt;&#10;                &lt;/answer&gt;&#10;                &lt;answer&gt;&#10;                    &lt;guid&gt;B11C3B03DFA348B9BDE2CEAF56490EE6&lt;/guid&gt;&#10;                    &lt;answertext&gt;No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Would you support a taxing district?[;crlf;]42[;]89[;]42[;]False[;]0[;][;crlf;]1.11904761904762[;]1[;]0.323844535922272[;]0.104875283446712[;crlf;]37[;]0[;]Yes1[;]Yes[;][;crlf;]5[;]0[;]No2[;]No[;]"/>
  <p:tag name="HASRESULTS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DEFINEDCOLORS" val="3,6,10,45,32,50,13,4,9,55,1"/>
  <p:tag name="COLORTYPE" val="SCHEM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LABELFORMAT" val="0"/>
  <p:tag name="NUMBERFORMAT" val="0"/>
  <p:tag name="COLORTYPE" val="SCHEM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1940</TotalTime>
  <Words>2169</Words>
  <Application>Microsoft Office PowerPoint</Application>
  <PresentationFormat>On-screen Show (4:3)</PresentationFormat>
  <Paragraphs>410</Paragraphs>
  <Slides>78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ＭＳ Ｐゴシック</vt:lpstr>
      <vt:lpstr>Arial</vt:lpstr>
      <vt:lpstr>Calibri</vt:lpstr>
      <vt:lpstr>Calibri Light</vt:lpstr>
      <vt:lpstr>Gill Sans</vt:lpstr>
      <vt:lpstr>Gill Sans Light</vt:lpstr>
      <vt:lpstr>Times New Roman</vt:lpstr>
      <vt:lpstr>Wingdings</vt:lpstr>
      <vt:lpstr>Office Theme</vt:lpstr>
      <vt:lpstr>PowerPoint Presentation</vt:lpstr>
      <vt:lpstr>PowerPoint Presentation</vt:lpstr>
      <vt:lpstr>How old are you?</vt:lpstr>
      <vt:lpstr>Do you live within Scappoose City limits?</vt:lpstr>
      <vt:lpstr>How long have you lived in the Scappoose area?</vt:lpstr>
      <vt:lpstr>In 20 years what do you see as the ideal population of Scappoose?</vt:lpstr>
      <vt:lpstr>How did you hear about the ATM?</vt:lpstr>
      <vt:lpstr>PowerPoint Presentation</vt:lpstr>
      <vt:lpstr>What housing issue concerns you the most in Scappoose?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Scappoose allows smaller single-family lots, what is the smallest lot size the City should allow?</vt:lpstr>
      <vt:lpstr>PowerPoint Presentation</vt:lpstr>
      <vt:lpstr>Should the City allow Cottage Cluster type housing in certain areas?</vt:lpstr>
      <vt:lpstr>PowerPoint Presentation</vt:lpstr>
      <vt:lpstr>Should the City allow Tiny Houses in selected areas?</vt:lpstr>
      <vt:lpstr>PowerPoint Presentation</vt:lpstr>
      <vt:lpstr>Should the City allow multiplexes in the low density zone?</vt:lpstr>
      <vt:lpstr>PowerPoint Presentation</vt:lpstr>
      <vt:lpstr>What issues concern you most about apartment complexes in Scappoose? </vt:lpstr>
      <vt:lpstr>PowerPoint Presentation</vt:lpstr>
      <vt:lpstr>Do you think the City should allow for increased housing density on a parcel affected by the floodplain if the developer agrees to dedicate the land area within the floodplain to the City as public open space?</vt:lpstr>
      <vt:lpstr>PowerPoint Presentation</vt:lpstr>
      <vt:lpstr>Should the City allow buildings up to 60 feet (about 5 stories) in the commercial zone?</vt:lpstr>
      <vt:lpstr>What types of residential development should the City allow in commercial zones?</vt:lpstr>
      <vt:lpstr>PowerPoint Presentation</vt:lpstr>
      <vt:lpstr>PowerPoint Presentation</vt:lpstr>
      <vt:lpstr>PowerPoint Presentation</vt:lpstr>
      <vt:lpstr>PowerPoint Presentation</vt:lpstr>
      <vt:lpstr>How important are parks to you when choosing where to live?</vt:lpstr>
      <vt:lpstr>Does Scappoose’s Park System meet your needs?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support a trail along South Scappoose Creek?</vt:lpstr>
      <vt:lpstr>PowerPoint Presentation</vt:lpstr>
      <vt:lpstr>Do you support hiking and biking trails on the “Vista Park” property?</vt:lpstr>
      <vt:lpstr>PowerPoint Presentation</vt:lpstr>
      <vt:lpstr>Do you support a park at Chapman Landing on the Multnomah Channel?</vt:lpstr>
      <vt:lpstr>PowerPoint Presentation</vt:lpstr>
      <vt:lpstr>Do you support further development of the Creekview Park site?</vt:lpstr>
      <vt:lpstr>PowerPoint Presentation</vt:lpstr>
      <vt:lpstr>Do you support a pocket park on the City’s well site near Dutch Canyon Road?</vt:lpstr>
      <vt:lpstr>PowerPoint Presentation</vt:lpstr>
      <vt:lpstr>Do you support a park at Keys Road?</vt:lpstr>
      <vt:lpstr>PowerPoint Presentation</vt:lpstr>
      <vt:lpstr>Do you support a park at Seely Lane?</vt:lpstr>
      <vt:lpstr>PowerPoint Presentation</vt:lpstr>
      <vt:lpstr>Do you support the improvements to Miller Park?</vt:lpstr>
      <vt:lpstr>Is development of Scappoose Parks important to you?</vt:lpstr>
      <vt:lpstr>Would you be willing to help pay for the development of new parks?</vt:lpstr>
      <vt:lpstr>Would you support a 5 year levy?</vt:lpstr>
      <vt:lpstr>Would you support a taxing district?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Goodman</dc:creator>
  <cp:lastModifiedBy>Ben Tolles</cp:lastModifiedBy>
  <cp:revision>139</cp:revision>
  <dcterms:created xsi:type="dcterms:W3CDTF">2017-01-31T21:50:37Z</dcterms:created>
  <dcterms:modified xsi:type="dcterms:W3CDTF">2017-02-11T19:28:12Z</dcterms:modified>
</cp:coreProperties>
</file>