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336" r:id="rId3"/>
    <p:sldId id="257" r:id="rId4"/>
    <p:sldId id="349" r:id="rId5"/>
    <p:sldId id="354" r:id="rId6"/>
    <p:sldId id="342" r:id="rId7"/>
    <p:sldId id="340" r:id="rId8"/>
    <p:sldId id="346" r:id="rId9"/>
    <p:sldId id="355" r:id="rId10"/>
    <p:sldId id="356" r:id="rId11"/>
    <p:sldId id="357" r:id="rId12"/>
    <p:sldId id="34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6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154"/>
    <a:srgbClr val="02679B"/>
    <a:srgbClr val="FEE370"/>
    <a:srgbClr val="950101"/>
    <a:srgbClr val="95BFE5"/>
    <a:srgbClr val="6B9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16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60"/>
        <p:guide pos="3840"/>
        <p:guide orient="horz" pos="4032"/>
        <p:guide orient="horz" pos="6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1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147AD6-6AA3-EE73-7A68-6A79EBBA49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0E3EF6-1DC4-D00C-B86C-AFA9C63FEA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A845C-311A-4BE6-88F9-5BEDCB87407C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2EBA8-BACB-E6A7-D0E7-45C87E54A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80B7D-F8D7-6BE4-93A5-5AA844D445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33482-6FDB-4D03-9877-EECBEDFF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8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4FBAE-CF9A-4F94-90C3-850278C1623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F4D5-BF96-4EED-B562-3AC70E433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400B-E05D-49AF-9CA8-0FDCC3B2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506FF-8635-4D68-8903-B62D49147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514" y="1825625"/>
            <a:ext cx="10704286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753E6-79EB-4770-8455-63BF1B89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7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35DF-CBAD-AC67-0644-9D1FA0323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6665F-FC0B-C060-B1E5-8CB9BED50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95731-655D-4B7B-A603-05E2BFB1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8249F-7969-4347-9D1B-21317E48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38A77-2890-422B-BAC8-5358EFF29325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0F008-7F63-4CEA-B08C-E5F6C82E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D1839-115A-46C1-B072-9479B403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5F64A7-3EBF-7E45-B903-B02FC1CA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414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03632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9176EC9-06F8-4932-552D-EDCE700A76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6320" y="4588730"/>
            <a:ext cx="4229100" cy="13435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571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173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036320" y="996124"/>
            <a:ext cx="4229100" cy="162161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342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24772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1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74B5B-3FF1-4B5E-84ED-532A624E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365125"/>
            <a:ext cx="10704286" cy="606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4C2D5-CC7B-4AD3-875A-31ADD88A0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514" y="1847849"/>
            <a:ext cx="10704286" cy="432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A0B-0865-4227-8B5E-0EA3C3883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8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CD723B5E-F49C-42B4-B84C-579B3F105F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693E2-B8EE-DDEE-3A5B-EBCE22DC187E}"/>
              </a:ext>
            </a:extLst>
          </p:cNvPr>
          <p:cNvSpPr/>
          <p:nvPr userDrawn="1"/>
        </p:nvSpPr>
        <p:spPr>
          <a:xfrm>
            <a:off x="0" y="0"/>
            <a:ext cx="177800" cy="6858000"/>
          </a:xfrm>
          <a:prstGeom prst="rect">
            <a:avLst/>
          </a:prstGeom>
          <a:solidFill>
            <a:srgbClr val="026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0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0" r:id="rId3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>
          <a:solidFill>
            <a:srgbClr val="02679B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32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03632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7A8D1-20A6-9C31-0499-2FB6E3ED368F}"/>
              </a:ext>
            </a:extLst>
          </p:cNvPr>
          <p:cNvSpPr/>
          <p:nvPr userDrawn="1"/>
        </p:nvSpPr>
        <p:spPr>
          <a:xfrm>
            <a:off x="0" y="0"/>
            <a:ext cx="177800" cy="6858000"/>
          </a:xfrm>
          <a:prstGeom prst="rect">
            <a:avLst/>
          </a:prstGeom>
          <a:solidFill>
            <a:srgbClr val="026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1C27DEC-99C9-8130-D2C9-745937B24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6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1" r:id="rId4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900" kern="1200">
          <a:solidFill>
            <a:schemeClr val="tx1">
              <a:alpha val="70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900" kern="1200" baseline="0">
          <a:solidFill>
            <a:schemeClr val="tx1">
              <a:alpha val="50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5EE375-7146-8F0B-D207-C47A3A19F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3438"/>
          <a:stretch/>
        </p:blipFill>
        <p:spPr>
          <a:xfrm>
            <a:off x="0" y="-409576"/>
            <a:ext cx="12192000" cy="8829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C2803-4AED-0AED-B400-C0A1C807400A}"/>
              </a:ext>
            </a:extLst>
          </p:cNvPr>
          <p:cNvSpPr/>
          <p:nvPr/>
        </p:nvSpPr>
        <p:spPr>
          <a:xfrm>
            <a:off x="0" y="4486816"/>
            <a:ext cx="12192000" cy="1129123"/>
          </a:xfrm>
          <a:prstGeom prst="rect">
            <a:avLst/>
          </a:prstGeom>
          <a:solidFill>
            <a:srgbClr val="026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577F4-5426-D0E4-B2BD-507DAB54A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5"/>
          <a:stretch/>
        </p:blipFill>
        <p:spPr>
          <a:xfrm>
            <a:off x="0" y="4486817"/>
            <a:ext cx="11769948" cy="1129123"/>
          </a:xfrm>
          <a:prstGeom prst="rect">
            <a:avLst/>
          </a:prstGeom>
        </p:spPr>
      </p:pic>
      <p:pic>
        <p:nvPicPr>
          <p:cNvPr id="7" name="Picture 4" descr="Logo MIG">
            <a:extLst>
              <a:ext uri="{FF2B5EF4-FFF2-40B4-BE49-F238E27FC236}">
                <a16:creationId xmlns:a16="http://schemas.microsoft.com/office/drawing/2014/main" id="{DB7FDD21-8981-7C4D-10EC-4AE64E9BB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334" y="5254944"/>
            <a:ext cx="547227" cy="1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79D405-79A0-C579-DA61-F2DAB87E0BBB}"/>
              </a:ext>
            </a:extLst>
          </p:cNvPr>
          <p:cNvSpPr txBox="1">
            <a:spLocks/>
          </p:cNvSpPr>
          <p:nvPr/>
        </p:nvSpPr>
        <p:spPr>
          <a:xfrm>
            <a:off x="10049322" y="5090159"/>
            <a:ext cx="1400555" cy="525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Oct 20, 2022</a:t>
            </a:r>
          </a:p>
        </p:txBody>
      </p:sp>
      <p:pic>
        <p:nvPicPr>
          <p:cNvPr id="4098" name="Picture 2" descr="City of Scappoose Oregon by Scappoose Police Department">
            <a:extLst>
              <a:ext uri="{FF2B5EF4-FFF2-40B4-BE49-F238E27FC236}">
                <a16:creationId xmlns:a16="http://schemas.microsoft.com/office/drawing/2014/main" id="{93191BDC-7CE0-5EE1-4F1A-B48A6764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334" y="4640334"/>
            <a:ext cx="547227" cy="54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52495-D7CB-4179-D6B1-4DD77BF404AD}"/>
              </a:ext>
            </a:extLst>
          </p:cNvPr>
          <p:cNvSpPr txBox="1"/>
          <p:nvPr/>
        </p:nvSpPr>
        <p:spPr>
          <a:xfrm>
            <a:off x="190500" y="6175801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Montserrat" panose="00000500000000000000" pitchFamily="2" charset="0"/>
              </a:rPr>
              <a:t>Scappoose Veteran’s Park</a:t>
            </a:r>
          </a:p>
        </p:txBody>
      </p:sp>
    </p:spTree>
    <p:extLst>
      <p:ext uri="{BB962C8B-B14F-4D97-AF65-F5344CB8AC3E}">
        <p14:creationId xmlns:p14="http://schemas.microsoft.com/office/powerpoint/2010/main" val="193688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3FFEDA-F081-D85D-30AD-4C38E0DD3A6C}"/>
              </a:ext>
            </a:extLst>
          </p:cNvPr>
          <p:cNvSpPr/>
          <p:nvPr/>
        </p:nvSpPr>
        <p:spPr>
          <a:xfrm>
            <a:off x="6552225" y="361098"/>
            <a:ext cx="4759506" cy="5589484"/>
          </a:xfrm>
          <a:prstGeom prst="rect">
            <a:avLst/>
          </a:prstGeom>
          <a:noFill/>
          <a:ln w="19050" cap="flat" cmpd="sng" algn="ctr">
            <a:solidFill>
              <a:srgbClr val="B8515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B9E79-67CB-3CE4-40D5-D0DB68B7B87D}"/>
              </a:ext>
            </a:extLst>
          </p:cNvPr>
          <p:cNvSpPr/>
          <p:nvPr/>
        </p:nvSpPr>
        <p:spPr>
          <a:xfrm>
            <a:off x="880269" y="361098"/>
            <a:ext cx="4759506" cy="5589484"/>
          </a:xfrm>
          <a:prstGeom prst="rect">
            <a:avLst/>
          </a:prstGeom>
          <a:noFill/>
          <a:ln w="19050" cap="flat" cmpd="sng" algn="ctr">
            <a:solidFill>
              <a:srgbClr val="0267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341647-4128-7F52-67CC-BD44D672A8C9}"/>
              </a:ext>
            </a:extLst>
          </p:cNvPr>
          <p:cNvSpPr txBox="1"/>
          <p:nvPr/>
        </p:nvSpPr>
        <p:spPr>
          <a:xfrm>
            <a:off x="1311616" y="1141643"/>
            <a:ext cx="4406492" cy="1595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F97EC6-530C-6ED8-3815-4567877AD85F}"/>
              </a:ext>
            </a:extLst>
          </p:cNvPr>
          <p:cNvSpPr txBox="1"/>
          <p:nvPr/>
        </p:nvSpPr>
        <p:spPr>
          <a:xfrm>
            <a:off x="6905239" y="1196867"/>
            <a:ext cx="4406492" cy="20568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53CCA-EDBF-22E7-41BD-1DB5C2E8B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982" y="3915186"/>
            <a:ext cx="3699937" cy="2772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732A1E-347B-17C2-7890-5DF19BCE97A1}"/>
              </a:ext>
            </a:extLst>
          </p:cNvPr>
          <p:cNvSpPr txBox="1"/>
          <p:nvPr/>
        </p:nvSpPr>
        <p:spPr>
          <a:xfrm>
            <a:off x="1056776" y="538619"/>
            <a:ext cx="4406492" cy="212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2679B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 outcomes of our work would include…</a:t>
            </a: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DAC3-A82D-10DE-636B-BE72A15868F5}"/>
              </a:ext>
            </a:extLst>
          </p:cNvPr>
          <p:cNvSpPr txBox="1"/>
          <p:nvPr/>
        </p:nvSpPr>
        <p:spPr>
          <a:xfrm>
            <a:off x="6728732" y="535393"/>
            <a:ext cx="4406492" cy="9042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B8515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hurdles to achieving desired outcomes may be…. </a:t>
            </a: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3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BD915F-3411-CF72-C689-8A675686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What’s next 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8C1AF-E09D-482C-E77D-1AA810FA2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513" y="1530350"/>
            <a:ext cx="11253211" cy="496252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Public Events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Century Gothic" panose="020B0502020202020204" pitchFamily="34" charset="0"/>
              </a:rPr>
              <a:t>Stakeholder and small group interviews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Century Gothic" panose="020B0502020202020204" pitchFamily="34" charset="0"/>
              </a:rPr>
              <a:t>Online Survey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Century Gothic" panose="020B0502020202020204" pitchFamily="34" charset="0"/>
              </a:rPr>
              <a:t>Pop-up events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200" dirty="0">
                <a:latin typeface="Century Gothic" panose="020B0502020202020204" pitchFamily="34" charset="0"/>
              </a:rPr>
              <a:t>Watts House Spirit Tasting, 10/28, 6-8 PM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200" dirty="0">
                <a:latin typeface="Century Gothic" panose="020B0502020202020204" pitchFamily="34" charset="0"/>
              </a:rPr>
              <a:t>Library Event in November?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TAC #2 (11/17/22)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City Council and Planning Commission Joint Work Session #1 (11/21/22)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B308AC-9095-BD5C-A740-48B34BD8889F}"/>
              </a:ext>
            </a:extLst>
          </p:cNvPr>
          <p:cNvCxnSpPr>
            <a:cxnSpLocks/>
          </p:cNvCxnSpPr>
          <p:nvPr/>
        </p:nvCxnSpPr>
        <p:spPr>
          <a:xfrm>
            <a:off x="716280" y="1104900"/>
            <a:ext cx="11186445" cy="0"/>
          </a:xfrm>
          <a:prstGeom prst="line">
            <a:avLst/>
          </a:prstGeom>
          <a:ln w="38100">
            <a:solidFill>
              <a:srgbClr val="026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47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0FB2C3-C135-4C04-8ED3-FFFA2DD6240E}"/>
              </a:ext>
            </a:extLst>
          </p:cNvPr>
          <p:cNvSpPr/>
          <p:nvPr/>
        </p:nvSpPr>
        <p:spPr>
          <a:xfrm>
            <a:off x="0" y="0"/>
            <a:ext cx="2964181" cy="6858000"/>
          </a:xfrm>
          <a:prstGeom prst="rect">
            <a:avLst/>
          </a:prstGeom>
          <a:solidFill>
            <a:srgbClr val="026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FF2B7-4032-40F5-A086-03969A816D2B}"/>
              </a:ext>
            </a:extLst>
          </p:cNvPr>
          <p:cNvSpPr txBox="1"/>
          <p:nvPr/>
        </p:nvSpPr>
        <p:spPr>
          <a:xfrm>
            <a:off x="0" y="2875002"/>
            <a:ext cx="2964181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Table of Content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64262-6244-4415-BED1-2D369FFCF2AA}"/>
              </a:ext>
            </a:extLst>
          </p:cNvPr>
          <p:cNvSpPr txBox="1"/>
          <p:nvPr/>
        </p:nvSpPr>
        <p:spPr>
          <a:xfrm>
            <a:off x="6096000" y="937283"/>
            <a:ext cx="44399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Project objectives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A2591EA-3E59-8DE9-8E91-4D433FC52412}"/>
              </a:ext>
            </a:extLst>
          </p:cNvPr>
          <p:cNvSpPr/>
          <p:nvPr/>
        </p:nvSpPr>
        <p:spPr>
          <a:xfrm>
            <a:off x="5750209" y="-28575"/>
            <a:ext cx="57150" cy="6915150"/>
          </a:xfrm>
          <a:custGeom>
            <a:avLst/>
            <a:gdLst>
              <a:gd name="connsiteX0" fmla="*/ 28575 w 57150"/>
              <a:gd name="connsiteY0" fmla="*/ 28575 h 6915150"/>
              <a:gd name="connsiteX1" fmla="*/ 28575 w 57150"/>
              <a:gd name="connsiteY1" fmla="*/ 6886575 h 691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" h="6915150">
                <a:moveTo>
                  <a:pt x="28575" y="28575"/>
                </a:moveTo>
                <a:lnTo>
                  <a:pt x="28575" y="6886575"/>
                </a:lnTo>
              </a:path>
            </a:pathLst>
          </a:custGeom>
          <a:ln w="25400" cap="flat">
            <a:solidFill>
              <a:srgbClr val="0A193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BE1725-4CC6-2CE7-EC8D-3EE146400B9B}"/>
              </a:ext>
            </a:extLst>
          </p:cNvPr>
          <p:cNvSpPr/>
          <p:nvPr/>
        </p:nvSpPr>
        <p:spPr>
          <a:xfrm>
            <a:off x="5667773" y="937283"/>
            <a:ext cx="215444" cy="215444"/>
          </a:xfrm>
          <a:prstGeom prst="ellipse">
            <a:avLst/>
          </a:prstGeom>
          <a:solidFill>
            <a:srgbClr val="0267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rtlCol="0" anchor="ctr"/>
          <a:lstStyle/>
          <a:p>
            <a:pPr marL="0" marR="0" lvl="0" indent="0" algn="ctr" defTabSz="914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02096-1CBB-1E74-513E-67DC1B33AF1A}"/>
              </a:ext>
            </a:extLst>
          </p:cNvPr>
          <p:cNvSpPr txBox="1"/>
          <p:nvPr/>
        </p:nvSpPr>
        <p:spPr>
          <a:xfrm>
            <a:off x="4719913" y="768006"/>
            <a:ext cx="754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01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620F60-0AC5-79B4-12EB-6F53B91B954A}"/>
              </a:ext>
            </a:extLst>
          </p:cNvPr>
          <p:cNvSpPr/>
          <p:nvPr/>
        </p:nvSpPr>
        <p:spPr>
          <a:xfrm>
            <a:off x="5667773" y="3939140"/>
            <a:ext cx="215444" cy="215444"/>
          </a:xfrm>
          <a:prstGeom prst="ellipse">
            <a:avLst/>
          </a:prstGeom>
          <a:solidFill>
            <a:srgbClr val="0267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rtlCol="0" anchor="ctr"/>
          <a:lstStyle/>
          <a:p>
            <a:pPr marL="0" marR="0" lvl="0" indent="0" algn="ctr" defTabSz="914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4FD629-6F98-805E-8B7C-72C80B400060}"/>
              </a:ext>
            </a:extLst>
          </p:cNvPr>
          <p:cNvSpPr txBox="1"/>
          <p:nvPr/>
        </p:nvSpPr>
        <p:spPr>
          <a:xfrm>
            <a:off x="4719913" y="1768625"/>
            <a:ext cx="754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02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A07FCD-C73B-F387-96B9-6D60B15273E0}"/>
              </a:ext>
            </a:extLst>
          </p:cNvPr>
          <p:cNvSpPr/>
          <p:nvPr/>
        </p:nvSpPr>
        <p:spPr>
          <a:xfrm>
            <a:off x="5667773" y="4939759"/>
            <a:ext cx="215444" cy="215444"/>
          </a:xfrm>
          <a:prstGeom prst="ellipse">
            <a:avLst/>
          </a:prstGeom>
          <a:solidFill>
            <a:srgbClr val="0267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rtlCol="0" anchor="ctr"/>
          <a:lstStyle/>
          <a:p>
            <a:pPr marL="0" marR="0" lvl="0" indent="0" algn="ctr" defTabSz="914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41920E-2410-9CBA-66D4-AD28C91A6082}"/>
              </a:ext>
            </a:extLst>
          </p:cNvPr>
          <p:cNvSpPr txBox="1"/>
          <p:nvPr/>
        </p:nvSpPr>
        <p:spPr>
          <a:xfrm>
            <a:off x="4719913" y="2769244"/>
            <a:ext cx="754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03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04EB05-5235-2382-A1B0-0D3D1111FCE1}"/>
              </a:ext>
            </a:extLst>
          </p:cNvPr>
          <p:cNvSpPr/>
          <p:nvPr/>
        </p:nvSpPr>
        <p:spPr>
          <a:xfrm>
            <a:off x="5667773" y="5940379"/>
            <a:ext cx="215444" cy="215444"/>
          </a:xfrm>
          <a:prstGeom prst="ellipse">
            <a:avLst/>
          </a:prstGeom>
          <a:solidFill>
            <a:srgbClr val="0267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rtlCol="0" anchor="ctr"/>
          <a:lstStyle/>
          <a:p>
            <a:pPr marL="0" marR="0" lvl="0" indent="0" algn="ctr" defTabSz="914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2E38C-88F5-1DFD-3680-25743F17E059}"/>
              </a:ext>
            </a:extLst>
          </p:cNvPr>
          <p:cNvSpPr txBox="1"/>
          <p:nvPr/>
        </p:nvSpPr>
        <p:spPr>
          <a:xfrm>
            <a:off x="4719913" y="3769863"/>
            <a:ext cx="754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BA6F6A-92F5-6895-A506-6EF3AE24C841}"/>
              </a:ext>
            </a:extLst>
          </p:cNvPr>
          <p:cNvSpPr txBox="1"/>
          <p:nvPr/>
        </p:nvSpPr>
        <p:spPr>
          <a:xfrm>
            <a:off x="6096000" y="1937902"/>
            <a:ext cx="44399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Why update the Parks Master Plan now?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BC6502-E113-E3DA-BB8C-9305F1AD1461}"/>
              </a:ext>
            </a:extLst>
          </p:cNvPr>
          <p:cNvSpPr txBox="1"/>
          <p:nvPr/>
        </p:nvSpPr>
        <p:spPr>
          <a:xfrm>
            <a:off x="6096000" y="2938521"/>
            <a:ext cx="44399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Process and deliverables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974DAB-A372-273D-ADC1-FC471B060AE6}"/>
              </a:ext>
            </a:extLst>
          </p:cNvPr>
          <p:cNvSpPr txBox="1"/>
          <p:nvPr/>
        </p:nvSpPr>
        <p:spPr>
          <a:xfrm>
            <a:off x="6096000" y="3939140"/>
            <a:ext cx="44399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Roles and responsibilities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C2862-2C19-F0B0-5834-6696AC6B9D92}"/>
              </a:ext>
            </a:extLst>
          </p:cNvPr>
          <p:cNvSpPr txBox="1"/>
          <p:nvPr/>
        </p:nvSpPr>
        <p:spPr>
          <a:xfrm>
            <a:off x="6096000" y="4939759"/>
            <a:ext cx="49403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Strengths, Weaknesses, Opportunities,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C3F4B-AE2D-35F1-9B9F-5B8C270DD94B}"/>
              </a:ext>
            </a:extLst>
          </p:cNvPr>
          <p:cNvSpPr txBox="1"/>
          <p:nvPr/>
        </p:nvSpPr>
        <p:spPr>
          <a:xfrm>
            <a:off x="6096000" y="5940379"/>
            <a:ext cx="49403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What’s next?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4D892A-5D55-01BB-7DD4-C622B8889D0F}"/>
              </a:ext>
            </a:extLst>
          </p:cNvPr>
          <p:cNvSpPr/>
          <p:nvPr/>
        </p:nvSpPr>
        <p:spPr>
          <a:xfrm>
            <a:off x="5667773" y="1937902"/>
            <a:ext cx="215444" cy="215444"/>
          </a:xfrm>
          <a:prstGeom prst="ellipse">
            <a:avLst/>
          </a:prstGeom>
          <a:solidFill>
            <a:srgbClr val="0267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rtlCol="0" anchor="ctr"/>
          <a:lstStyle/>
          <a:p>
            <a:pPr marL="0" marR="0" lvl="0" indent="0" algn="ctr" defTabSz="914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B55A75-C234-E3E7-DAFE-38CC22E05029}"/>
              </a:ext>
            </a:extLst>
          </p:cNvPr>
          <p:cNvSpPr/>
          <p:nvPr/>
        </p:nvSpPr>
        <p:spPr>
          <a:xfrm>
            <a:off x="5667773" y="2938521"/>
            <a:ext cx="215444" cy="215444"/>
          </a:xfrm>
          <a:prstGeom prst="ellipse">
            <a:avLst/>
          </a:prstGeom>
          <a:solidFill>
            <a:srgbClr val="0267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rtlCol="0" anchor="ctr"/>
          <a:lstStyle/>
          <a:p>
            <a:pPr marL="0" marR="0" lvl="0" indent="0" algn="ctr" defTabSz="914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F078B-4B2E-0B75-D802-57CA051D4705}"/>
              </a:ext>
            </a:extLst>
          </p:cNvPr>
          <p:cNvSpPr txBox="1"/>
          <p:nvPr/>
        </p:nvSpPr>
        <p:spPr>
          <a:xfrm>
            <a:off x="4719913" y="4770482"/>
            <a:ext cx="754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EADA3-2158-2335-485C-FC9B26CCB453}"/>
              </a:ext>
            </a:extLst>
          </p:cNvPr>
          <p:cNvSpPr txBox="1"/>
          <p:nvPr/>
        </p:nvSpPr>
        <p:spPr>
          <a:xfrm>
            <a:off x="4719913" y="5771102"/>
            <a:ext cx="754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582519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3AD62424-16CB-2341-4E0A-4DE92C2D3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9091" r="3042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7" name="Rectangle 2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C17B075-A07F-6B02-CC7F-EB58EBA76C6B}"/>
              </a:ext>
            </a:extLst>
          </p:cNvPr>
          <p:cNvSpPr txBox="1">
            <a:spLocks/>
          </p:cNvSpPr>
          <p:nvPr/>
        </p:nvSpPr>
        <p:spPr>
          <a:xfrm>
            <a:off x="371094" y="1873504"/>
            <a:ext cx="6594856" cy="4349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Look at the system holistically (vs. individual sites and projects) 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Re-assess needs and create an updated, realistic investment strategy for the future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Consider competing priorities and needs to:</a:t>
            </a:r>
          </a:p>
          <a:p>
            <a:pPr lvl="1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latin typeface="Century Gothic" panose="020B0502020202020204" pitchFamily="34" charset="0"/>
              </a:rPr>
              <a:t>identify capital, operations and maintenance costs for projects </a:t>
            </a:r>
          </a:p>
          <a:p>
            <a:pPr lvl="1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latin typeface="Century Gothic" panose="020B0502020202020204" pitchFamily="34" charset="0"/>
              </a:rPr>
              <a:t>develop a implementation plan that can be phased using clear prioritization and sequencing criteria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399016E-5F07-A768-768F-89389BF4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64186"/>
            <a:ext cx="10704286" cy="606209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Project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0C188-B6D4-82A1-4074-0777D7F11710}"/>
              </a:ext>
            </a:extLst>
          </p:cNvPr>
          <p:cNvSpPr txBox="1"/>
          <p:nvPr/>
        </p:nvSpPr>
        <p:spPr>
          <a:xfrm>
            <a:off x="7675880" y="6580015"/>
            <a:ext cx="4175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 err="1">
                <a:solidFill>
                  <a:schemeClr val="bg1"/>
                </a:solidFill>
                <a:latin typeface="Montserrat" panose="00000500000000000000" pitchFamily="2" charset="0"/>
              </a:rPr>
              <a:t>Champman</a:t>
            </a:r>
            <a:r>
              <a:rPr lang="en-US" sz="900" i="1" dirty="0">
                <a:solidFill>
                  <a:schemeClr val="bg1"/>
                </a:solidFill>
                <a:latin typeface="Montserrat" panose="00000500000000000000" pitchFamily="2" charset="0"/>
              </a:rPr>
              <a:t> Landing</a:t>
            </a:r>
          </a:p>
        </p:txBody>
      </p:sp>
    </p:spTree>
    <p:extLst>
      <p:ext uri="{BB962C8B-B14F-4D97-AF65-F5344CB8AC3E}">
        <p14:creationId xmlns:p14="http://schemas.microsoft.com/office/powerpoint/2010/main" val="215282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outdoor, sky, ground&#10;&#10;Description automatically generated">
            <a:extLst>
              <a:ext uri="{FF2B5EF4-FFF2-40B4-BE49-F238E27FC236}">
                <a16:creationId xmlns:a16="http://schemas.microsoft.com/office/drawing/2014/main" id="{C84D971D-689E-A967-3185-259F88040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C17B075-A07F-6B02-CC7F-EB58EBA76C6B}"/>
              </a:ext>
            </a:extLst>
          </p:cNvPr>
          <p:cNvSpPr txBox="1">
            <a:spLocks/>
          </p:cNvSpPr>
          <p:nvPr/>
        </p:nvSpPr>
        <p:spPr>
          <a:xfrm>
            <a:off x="371094" y="1873504"/>
            <a:ext cx="5913120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Lots of identified needs, but little or no prioritization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Level of service is based on out-of-date standards/benchmarks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Walking distance to parks is not based on industry standards and may be overly-ambitious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Ranking process did not include clear criteria that matches projects with available funding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Capital costs do not reflect current costs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There is no clear understanding of the operations and maintenance costs associated with capital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EADE5-497C-8DF7-C6DE-CCA48EFF88BC}"/>
              </a:ext>
            </a:extLst>
          </p:cNvPr>
          <p:cNvSpPr txBox="1"/>
          <p:nvPr/>
        </p:nvSpPr>
        <p:spPr>
          <a:xfrm>
            <a:off x="7675880" y="6580015"/>
            <a:ext cx="4175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Heritage Park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4834CEA-6CCA-9BCF-5892-F84BB14790B2}"/>
              </a:ext>
            </a:extLst>
          </p:cNvPr>
          <p:cNvSpPr txBox="1">
            <a:spLocks/>
          </p:cNvSpPr>
          <p:nvPr/>
        </p:nvSpPr>
        <p:spPr>
          <a:xfrm>
            <a:off x="371094" y="964186"/>
            <a:ext cx="10704286" cy="606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02679B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Why update the Parks Master Plan now?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905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BD915F-3411-CF72-C689-8A675686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Process and deliverables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B308AC-9095-BD5C-A740-48B34BD8889F}"/>
              </a:ext>
            </a:extLst>
          </p:cNvPr>
          <p:cNvCxnSpPr>
            <a:cxnSpLocks/>
          </p:cNvCxnSpPr>
          <p:nvPr/>
        </p:nvCxnSpPr>
        <p:spPr>
          <a:xfrm>
            <a:off x="716280" y="1104900"/>
            <a:ext cx="11186445" cy="0"/>
          </a:xfrm>
          <a:prstGeom prst="line">
            <a:avLst/>
          </a:prstGeom>
          <a:ln w="38100">
            <a:solidFill>
              <a:srgbClr val="026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g object 16">
            <a:extLst>
              <a:ext uri="{FF2B5EF4-FFF2-40B4-BE49-F238E27FC236}">
                <a16:creationId xmlns:a16="http://schemas.microsoft.com/office/drawing/2014/main" id="{337DE640-7F49-EA12-C049-D80576C412B3}"/>
              </a:ext>
            </a:extLst>
          </p:cNvPr>
          <p:cNvSpPr/>
          <p:nvPr/>
        </p:nvSpPr>
        <p:spPr>
          <a:xfrm>
            <a:off x="9717522" y="1314450"/>
            <a:ext cx="2171486" cy="5105398"/>
          </a:xfrm>
          <a:custGeom>
            <a:avLst/>
            <a:gdLst/>
            <a:ahLst/>
            <a:cxnLst/>
            <a:rect l="l" t="t" r="r" b="b"/>
            <a:pathLst>
              <a:path w="3017519" h="10058400">
                <a:moveTo>
                  <a:pt x="3017520" y="0"/>
                </a:moveTo>
                <a:lnTo>
                  <a:pt x="0" y="0"/>
                </a:lnTo>
                <a:lnTo>
                  <a:pt x="0" y="10058400"/>
                </a:lnTo>
                <a:lnTo>
                  <a:pt x="3017520" y="10058400"/>
                </a:lnTo>
                <a:lnTo>
                  <a:pt x="3017520" y="0"/>
                </a:lnTo>
                <a:close/>
              </a:path>
            </a:pathLst>
          </a:custGeom>
          <a:solidFill>
            <a:srgbClr val="006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17">
            <a:extLst>
              <a:ext uri="{FF2B5EF4-FFF2-40B4-BE49-F238E27FC236}">
                <a16:creationId xmlns:a16="http://schemas.microsoft.com/office/drawing/2014/main" id="{C64979CC-5061-5452-C550-9AD75DE41FFE}"/>
              </a:ext>
            </a:extLst>
          </p:cNvPr>
          <p:cNvSpPr/>
          <p:nvPr/>
        </p:nvSpPr>
        <p:spPr>
          <a:xfrm>
            <a:off x="7477498" y="1314450"/>
            <a:ext cx="2176970" cy="5105398"/>
          </a:xfrm>
          <a:custGeom>
            <a:avLst/>
            <a:gdLst/>
            <a:ahLst/>
            <a:cxnLst/>
            <a:rect l="l" t="t" r="r" b="b"/>
            <a:pathLst>
              <a:path w="3025140" h="10058400">
                <a:moveTo>
                  <a:pt x="3025140" y="0"/>
                </a:moveTo>
                <a:lnTo>
                  <a:pt x="0" y="0"/>
                </a:lnTo>
                <a:lnTo>
                  <a:pt x="0" y="10058400"/>
                </a:lnTo>
                <a:lnTo>
                  <a:pt x="3025140" y="10058400"/>
                </a:lnTo>
                <a:lnTo>
                  <a:pt x="3025140" y="0"/>
                </a:lnTo>
                <a:close/>
              </a:path>
            </a:pathLst>
          </a:custGeom>
          <a:solidFill>
            <a:srgbClr val="0C84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8">
            <a:extLst>
              <a:ext uri="{FF2B5EF4-FFF2-40B4-BE49-F238E27FC236}">
                <a16:creationId xmlns:a16="http://schemas.microsoft.com/office/drawing/2014/main" id="{2BB3FCC3-F719-D00C-5F27-68600B32230D}"/>
              </a:ext>
            </a:extLst>
          </p:cNvPr>
          <p:cNvSpPr/>
          <p:nvPr/>
        </p:nvSpPr>
        <p:spPr>
          <a:xfrm>
            <a:off x="5223759" y="1314450"/>
            <a:ext cx="2171486" cy="5105398"/>
          </a:xfrm>
          <a:custGeom>
            <a:avLst/>
            <a:gdLst/>
            <a:ahLst/>
            <a:cxnLst/>
            <a:rect l="l" t="t" r="r" b="b"/>
            <a:pathLst>
              <a:path w="3017520" h="10058400">
                <a:moveTo>
                  <a:pt x="3017519" y="0"/>
                </a:moveTo>
                <a:lnTo>
                  <a:pt x="0" y="0"/>
                </a:lnTo>
                <a:lnTo>
                  <a:pt x="0" y="10058400"/>
                </a:lnTo>
                <a:lnTo>
                  <a:pt x="3017519" y="10058400"/>
                </a:lnTo>
                <a:lnTo>
                  <a:pt x="3017519" y="0"/>
                </a:lnTo>
                <a:close/>
              </a:path>
            </a:pathLst>
          </a:custGeom>
          <a:solidFill>
            <a:srgbClr val="379C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9">
            <a:extLst>
              <a:ext uri="{FF2B5EF4-FFF2-40B4-BE49-F238E27FC236}">
                <a16:creationId xmlns:a16="http://schemas.microsoft.com/office/drawing/2014/main" id="{5814FD33-311B-BE72-9847-4E1204F37C09}"/>
              </a:ext>
            </a:extLst>
          </p:cNvPr>
          <p:cNvSpPr/>
          <p:nvPr/>
        </p:nvSpPr>
        <p:spPr>
          <a:xfrm>
            <a:off x="2979889" y="1314450"/>
            <a:ext cx="2161890" cy="5105398"/>
          </a:xfrm>
          <a:custGeom>
            <a:avLst/>
            <a:gdLst/>
            <a:ahLst/>
            <a:cxnLst/>
            <a:rect l="l" t="t" r="r" b="b"/>
            <a:pathLst>
              <a:path w="3004185" h="10058400">
                <a:moveTo>
                  <a:pt x="3003804" y="0"/>
                </a:moveTo>
                <a:lnTo>
                  <a:pt x="0" y="0"/>
                </a:lnTo>
                <a:lnTo>
                  <a:pt x="0" y="10058400"/>
                </a:lnTo>
                <a:lnTo>
                  <a:pt x="3003804" y="10058400"/>
                </a:lnTo>
                <a:lnTo>
                  <a:pt x="3003804" y="0"/>
                </a:lnTo>
                <a:close/>
              </a:path>
            </a:pathLst>
          </a:custGeom>
          <a:solidFill>
            <a:srgbClr val="4CB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0">
            <a:extLst>
              <a:ext uri="{FF2B5EF4-FFF2-40B4-BE49-F238E27FC236}">
                <a16:creationId xmlns:a16="http://schemas.microsoft.com/office/drawing/2014/main" id="{410AFA78-72ED-32F5-9593-B9E3C3F260EE}"/>
              </a:ext>
            </a:extLst>
          </p:cNvPr>
          <p:cNvSpPr/>
          <p:nvPr/>
        </p:nvSpPr>
        <p:spPr>
          <a:xfrm>
            <a:off x="716280" y="1314450"/>
            <a:ext cx="2171486" cy="5105398"/>
          </a:xfrm>
          <a:custGeom>
            <a:avLst/>
            <a:gdLst/>
            <a:ahLst/>
            <a:cxnLst/>
            <a:rect l="l" t="t" r="r" b="b"/>
            <a:pathLst>
              <a:path w="3017520" h="10058400">
                <a:moveTo>
                  <a:pt x="3017520" y="0"/>
                </a:moveTo>
                <a:lnTo>
                  <a:pt x="0" y="0"/>
                </a:lnTo>
                <a:lnTo>
                  <a:pt x="0" y="10058400"/>
                </a:lnTo>
                <a:lnTo>
                  <a:pt x="3017520" y="10058400"/>
                </a:lnTo>
                <a:lnTo>
                  <a:pt x="3017520" y="0"/>
                </a:lnTo>
                <a:close/>
              </a:path>
            </a:pathLst>
          </a:custGeom>
          <a:solidFill>
            <a:srgbClr val="80C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2">
            <a:extLst>
              <a:ext uri="{FF2B5EF4-FFF2-40B4-BE49-F238E27FC236}">
                <a16:creationId xmlns:a16="http://schemas.microsoft.com/office/drawing/2014/main" id="{EFD0D0FD-C25F-6784-4B43-C632808BDE7E}"/>
              </a:ext>
            </a:extLst>
          </p:cNvPr>
          <p:cNvSpPr txBox="1">
            <a:spLocks/>
          </p:cNvSpPr>
          <p:nvPr/>
        </p:nvSpPr>
        <p:spPr>
          <a:xfrm>
            <a:off x="1236140" y="1398743"/>
            <a:ext cx="1075689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PHASE</a:t>
            </a:r>
          </a:p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229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01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8" name="object 7">
            <a:extLst>
              <a:ext uri="{FF2B5EF4-FFF2-40B4-BE49-F238E27FC236}">
                <a16:creationId xmlns:a16="http://schemas.microsoft.com/office/drawing/2014/main" id="{97786B34-9223-C9D5-4A91-4BDCD4F0A83F}"/>
              </a:ext>
            </a:extLst>
          </p:cNvPr>
          <p:cNvSpPr txBox="1"/>
          <p:nvPr/>
        </p:nvSpPr>
        <p:spPr>
          <a:xfrm>
            <a:off x="987907" y="2200052"/>
            <a:ext cx="1628233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670" marR="5080" indent="-395605" algn="ctr">
              <a:spcBef>
                <a:spcPts val="100"/>
              </a:spcBef>
            </a:pPr>
            <a:r>
              <a:rPr sz="1300" kern="0" spc="-1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Evaluate Existing</a:t>
            </a:r>
            <a:endParaRPr lang="en-US" sz="1300" kern="0" spc="-1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  <a:p>
            <a:pPr marL="407670" marR="5080" indent="-395605" algn="ctr">
              <a:spcBef>
                <a:spcPts val="100"/>
              </a:spcBef>
            </a:pPr>
            <a:r>
              <a:rPr sz="1300" kern="0" spc="-1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Conditions</a:t>
            </a:r>
          </a:p>
        </p:txBody>
      </p:sp>
      <p:sp>
        <p:nvSpPr>
          <p:cNvPr id="100" name="object 16">
            <a:extLst>
              <a:ext uri="{FF2B5EF4-FFF2-40B4-BE49-F238E27FC236}">
                <a16:creationId xmlns:a16="http://schemas.microsoft.com/office/drawing/2014/main" id="{BF41955C-3BDF-51FA-BF1E-A0BFE92DCAC7}"/>
              </a:ext>
            </a:extLst>
          </p:cNvPr>
          <p:cNvSpPr/>
          <p:nvPr/>
        </p:nvSpPr>
        <p:spPr>
          <a:xfrm>
            <a:off x="826029" y="2113017"/>
            <a:ext cx="1951989" cy="69078"/>
          </a:xfrm>
          <a:custGeom>
            <a:avLst/>
            <a:gdLst/>
            <a:ahLst/>
            <a:cxnLst/>
            <a:rect l="l" t="t" r="r" b="b"/>
            <a:pathLst>
              <a:path w="2800350" h="109855">
                <a:moveTo>
                  <a:pt x="2800350" y="0"/>
                </a:moveTo>
                <a:lnTo>
                  <a:pt x="0" y="0"/>
                </a:lnTo>
                <a:lnTo>
                  <a:pt x="0" y="109727"/>
                </a:lnTo>
                <a:lnTo>
                  <a:pt x="2800350" y="109727"/>
                </a:lnTo>
                <a:lnTo>
                  <a:pt x="2800350" y="0"/>
                </a:lnTo>
                <a:close/>
              </a:path>
            </a:pathLst>
          </a:custGeom>
          <a:solidFill>
            <a:srgbClr val="FFD94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object 17">
            <a:extLst>
              <a:ext uri="{FF2B5EF4-FFF2-40B4-BE49-F238E27FC236}">
                <a16:creationId xmlns:a16="http://schemas.microsoft.com/office/drawing/2014/main" id="{0602C44A-19BC-2F40-C488-392FFE7E9B6D}"/>
              </a:ext>
            </a:extLst>
          </p:cNvPr>
          <p:cNvSpPr/>
          <p:nvPr/>
        </p:nvSpPr>
        <p:spPr>
          <a:xfrm>
            <a:off x="917653" y="5071585"/>
            <a:ext cx="1768741" cy="0"/>
          </a:xfrm>
          <a:custGeom>
            <a:avLst/>
            <a:gdLst/>
            <a:ahLst/>
            <a:cxnLst/>
            <a:rect l="l" t="t" r="r" b="b"/>
            <a:pathLst>
              <a:path w="2537460">
                <a:moveTo>
                  <a:pt x="0" y="0"/>
                </a:moveTo>
                <a:lnTo>
                  <a:pt x="2537066" y="0"/>
                </a:lnTo>
              </a:path>
            </a:pathLst>
          </a:custGeom>
          <a:ln w="34925">
            <a:solidFill>
              <a:srgbClr val="FFD94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object 44">
            <a:extLst>
              <a:ext uri="{FF2B5EF4-FFF2-40B4-BE49-F238E27FC236}">
                <a16:creationId xmlns:a16="http://schemas.microsoft.com/office/drawing/2014/main" id="{B97DC690-631F-98F4-1681-B6CEFB233152}"/>
              </a:ext>
            </a:extLst>
          </p:cNvPr>
          <p:cNvSpPr txBox="1"/>
          <p:nvPr/>
        </p:nvSpPr>
        <p:spPr>
          <a:xfrm>
            <a:off x="880883" y="3161808"/>
            <a:ext cx="2006883" cy="17007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</a:t>
            </a:r>
            <a:r>
              <a:rPr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Parks Tour and Condition </a:t>
            </a: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    </a:t>
            </a:r>
          </a:p>
          <a:p>
            <a:pPr marL="12700" marR="5080"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   </a:t>
            </a:r>
            <a:r>
              <a:rPr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Assessment</a:t>
            </a:r>
          </a:p>
          <a:p>
            <a:pPr marL="12700" marR="313690"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</a:t>
            </a:r>
            <a:r>
              <a:rPr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Public Engagement</a:t>
            </a: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 </a:t>
            </a:r>
            <a:r>
              <a:rPr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Plan</a:t>
            </a: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</a:t>
            </a:r>
            <a:r>
              <a:rPr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System Inventory and </a:t>
            </a: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</a:t>
            </a:r>
            <a:r>
              <a:rPr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Mapping</a:t>
            </a:r>
          </a:p>
          <a:p>
            <a:pPr marL="12700" marR="33655"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</a:t>
            </a:r>
            <a:r>
              <a:rPr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Strengths, Weaknesses, Opportunities, and Challenges Evaluation</a:t>
            </a:r>
          </a:p>
        </p:txBody>
      </p:sp>
      <p:pic>
        <p:nvPicPr>
          <p:cNvPr id="106" name="object 50">
            <a:extLst>
              <a:ext uri="{FF2B5EF4-FFF2-40B4-BE49-F238E27FC236}">
                <a16:creationId xmlns:a16="http://schemas.microsoft.com/office/drawing/2014/main" id="{7C10E6EB-0158-6A30-9FA0-EE16AA92AD5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3423" y="2649969"/>
            <a:ext cx="457200" cy="457200"/>
          </a:xfrm>
          <a:prstGeom prst="rect">
            <a:avLst/>
          </a:prstGeom>
        </p:spPr>
      </p:pic>
      <p:sp>
        <p:nvSpPr>
          <p:cNvPr id="107" name="object 51">
            <a:extLst>
              <a:ext uri="{FF2B5EF4-FFF2-40B4-BE49-F238E27FC236}">
                <a16:creationId xmlns:a16="http://schemas.microsoft.com/office/drawing/2014/main" id="{3FF05F98-28AF-E6B6-06A1-8BA99B530907}"/>
              </a:ext>
            </a:extLst>
          </p:cNvPr>
          <p:cNvSpPr txBox="1"/>
          <p:nvPr/>
        </p:nvSpPr>
        <p:spPr>
          <a:xfrm>
            <a:off x="868573" y="6153687"/>
            <a:ext cx="19094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1100" b="1" kern="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Summer</a:t>
            </a:r>
            <a:r>
              <a:rPr sz="1100" b="1" kern="0" spc="-35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sz="1100" b="1" kern="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-</a:t>
            </a:r>
            <a:r>
              <a:rPr sz="1100" b="1" kern="0" spc="-3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sz="1100" b="1" kern="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Fall</a:t>
            </a:r>
            <a:r>
              <a:rPr sz="1100" b="1" kern="0" spc="-3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sz="1100" b="1" kern="0" spc="-2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2022</a:t>
            </a:r>
            <a:endParaRPr sz="1100" b="1" kern="0" dirty="0">
              <a:solidFill>
                <a:sysClr val="windowText" lastClr="000000"/>
              </a:solidFill>
              <a:latin typeface="Montserrat" panose="00000500000000000000" pitchFamily="2" charset="0"/>
              <a:cs typeface="Calibri"/>
            </a:endParaRPr>
          </a:p>
        </p:txBody>
      </p:sp>
      <p:pic>
        <p:nvPicPr>
          <p:cNvPr id="109" name="object 46">
            <a:extLst>
              <a:ext uri="{FF2B5EF4-FFF2-40B4-BE49-F238E27FC236}">
                <a16:creationId xmlns:a16="http://schemas.microsoft.com/office/drawing/2014/main" id="{FA40801B-4690-87B2-F0DF-9158965FF7F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5209" y="2649969"/>
            <a:ext cx="381549" cy="381549"/>
          </a:xfrm>
          <a:prstGeom prst="rect">
            <a:avLst/>
          </a:prstGeom>
        </p:spPr>
      </p:pic>
      <p:pic>
        <p:nvPicPr>
          <p:cNvPr id="110" name="object 47">
            <a:extLst>
              <a:ext uri="{FF2B5EF4-FFF2-40B4-BE49-F238E27FC236}">
                <a16:creationId xmlns:a16="http://schemas.microsoft.com/office/drawing/2014/main" id="{F6269E16-152F-B185-26F4-94C7131DD7E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12491" y="2649970"/>
            <a:ext cx="381548" cy="381548"/>
          </a:xfrm>
          <a:prstGeom prst="rect">
            <a:avLst/>
          </a:prstGeom>
        </p:spPr>
      </p:pic>
      <p:pic>
        <p:nvPicPr>
          <p:cNvPr id="111" name="object 48">
            <a:extLst>
              <a:ext uri="{FF2B5EF4-FFF2-40B4-BE49-F238E27FC236}">
                <a16:creationId xmlns:a16="http://schemas.microsoft.com/office/drawing/2014/main" id="{9A2C8CCE-9D60-FC30-7CF0-88398AEC57A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60601" y="2649968"/>
            <a:ext cx="400467" cy="400467"/>
          </a:xfrm>
          <a:prstGeom prst="rect">
            <a:avLst/>
          </a:prstGeom>
        </p:spPr>
      </p:pic>
      <p:pic>
        <p:nvPicPr>
          <p:cNvPr id="112" name="object 49">
            <a:extLst>
              <a:ext uri="{FF2B5EF4-FFF2-40B4-BE49-F238E27FC236}">
                <a16:creationId xmlns:a16="http://schemas.microsoft.com/office/drawing/2014/main" id="{4AC3FBBA-9449-9235-77FB-228DFF38BD9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18728" y="2649969"/>
            <a:ext cx="381549" cy="381549"/>
          </a:xfrm>
          <a:prstGeom prst="rect">
            <a:avLst/>
          </a:prstGeom>
        </p:spPr>
      </p:pic>
      <p:sp>
        <p:nvSpPr>
          <p:cNvPr id="115" name="object 2">
            <a:extLst>
              <a:ext uri="{FF2B5EF4-FFF2-40B4-BE49-F238E27FC236}">
                <a16:creationId xmlns:a16="http://schemas.microsoft.com/office/drawing/2014/main" id="{F9629595-386D-D364-3A44-B1FC3F669F7E}"/>
              </a:ext>
            </a:extLst>
          </p:cNvPr>
          <p:cNvSpPr txBox="1">
            <a:spLocks/>
          </p:cNvSpPr>
          <p:nvPr/>
        </p:nvSpPr>
        <p:spPr>
          <a:xfrm>
            <a:off x="3569504" y="1398743"/>
            <a:ext cx="1075689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PHASE</a:t>
            </a:r>
          </a:p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229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02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16" name="object 7">
            <a:extLst>
              <a:ext uri="{FF2B5EF4-FFF2-40B4-BE49-F238E27FC236}">
                <a16:creationId xmlns:a16="http://schemas.microsoft.com/office/drawing/2014/main" id="{B47B0AD8-0E77-62EF-2A9D-8CEC11ADC41E}"/>
              </a:ext>
            </a:extLst>
          </p:cNvPr>
          <p:cNvSpPr txBox="1"/>
          <p:nvPr/>
        </p:nvSpPr>
        <p:spPr>
          <a:xfrm>
            <a:off x="3246718" y="2200052"/>
            <a:ext cx="1628233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670" marR="5080" indent="-395605" algn="ctr">
              <a:spcBef>
                <a:spcPts val="100"/>
              </a:spcBef>
            </a:pPr>
            <a:r>
              <a:rPr lang="en-US" sz="1300" kern="0" spc="-1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alibri"/>
              </a:rPr>
              <a:t>Identify Needs</a:t>
            </a:r>
          </a:p>
        </p:txBody>
      </p:sp>
      <p:sp>
        <p:nvSpPr>
          <p:cNvPr id="117" name="object 16">
            <a:extLst>
              <a:ext uri="{FF2B5EF4-FFF2-40B4-BE49-F238E27FC236}">
                <a16:creationId xmlns:a16="http://schemas.microsoft.com/office/drawing/2014/main" id="{E14D0EBE-2804-76EE-0152-9BAFC2A9FA93}"/>
              </a:ext>
            </a:extLst>
          </p:cNvPr>
          <p:cNvSpPr/>
          <p:nvPr/>
        </p:nvSpPr>
        <p:spPr>
          <a:xfrm>
            <a:off x="3159393" y="2113017"/>
            <a:ext cx="1951989" cy="69078"/>
          </a:xfrm>
          <a:custGeom>
            <a:avLst/>
            <a:gdLst/>
            <a:ahLst/>
            <a:cxnLst/>
            <a:rect l="l" t="t" r="r" b="b"/>
            <a:pathLst>
              <a:path w="2800350" h="109855">
                <a:moveTo>
                  <a:pt x="2800350" y="0"/>
                </a:moveTo>
                <a:lnTo>
                  <a:pt x="0" y="0"/>
                </a:lnTo>
                <a:lnTo>
                  <a:pt x="0" y="109727"/>
                </a:lnTo>
                <a:lnTo>
                  <a:pt x="2800350" y="109727"/>
                </a:lnTo>
                <a:lnTo>
                  <a:pt x="2800350" y="0"/>
                </a:lnTo>
                <a:close/>
              </a:path>
            </a:pathLst>
          </a:custGeom>
          <a:solidFill>
            <a:srgbClr val="FFD94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object 2">
            <a:extLst>
              <a:ext uri="{FF2B5EF4-FFF2-40B4-BE49-F238E27FC236}">
                <a16:creationId xmlns:a16="http://schemas.microsoft.com/office/drawing/2014/main" id="{F5907B84-C27E-3A15-A6EC-12C1D92C9EB1}"/>
              </a:ext>
            </a:extLst>
          </p:cNvPr>
          <p:cNvSpPr txBox="1">
            <a:spLocks/>
          </p:cNvSpPr>
          <p:nvPr/>
        </p:nvSpPr>
        <p:spPr>
          <a:xfrm>
            <a:off x="8028139" y="1398743"/>
            <a:ext cx="1075689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PHASE</a:t>
            </a:r>
          </a:p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229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04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0" name="object 16">
            <a:extLst>
              <a:ext uri="{FF2B5EF4-FFF2-40B4-BE49-F238E27FC236}">
                <a16:creationId xmlns:a16="http://schemas.microsoft.com/office/drawing/2014/main" id="{0547766D-F749-3488-E4DC-2B91D8BB8386}"/>
              </a:ext>
            </a:extLst>
          </p:cNvPr>
          <p:cNvSpPr/>
          <p:nvPr/>
        </p:nvSpPr>
        <p:spPr>
          <a:xfrm>
            <a:off x="7589989" y="2113017"/>
            <a:ext cx="1951989" cy="69078"/>
          </a:xfrm>
          <a:custGeom>
            <a:avLst/>
            <a:gdLst/>
            <a:ahLst/>
            <a:cxnLst/>
            <a:rect l="l" t="t" r="r" b="b"/>
            <a:pathLst>
              <a:path w="2800350" h="109855">
                <a:moveTo>
                  <a:pt x="2800350" y="0"/>
                </a:moveTo>
                <a:lnTo>
                  <a:pt x="0" y="0"/>
                </a:lnTo>
                <a:lnTo>
                  <a:pt x="0" y="109727"/>
                </a:lnTo>
                <a:lnTo>
                  <a:pt x="2800350" y="109727"/>
                </a:lnTo>
                <a:lnTo>
                  <a:pt x="2800350" y="0"/>
                </a:lnTo>
                <a:close/>
              </a:path>
            </a:pathLst>
          </a:custGeom>
          <a:solidFill>
            <a:srgbClr val="FFD94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object 2">
            <a:extLst>
              <a:ext uri="{FF2B5EF4-FFF2-40B4-BE49-F238E27FC236}">
                <a16:creationId xmlns:a16="http://schemas.microsoft.com/office/drawing/2014/main" id="{0FA91138-28C3-BB95-4A1F-209E2C99B3C5}"/>
              </a:ext>
            </a:extLst>
          </p:cNvPr>
          <p:cNvSpPr txBox="1">
            <a:spLocks/>
          </p:cNvSpPr>
          <p:nvPr/>
        </p:nvSpPr>
        <p:spPr>
          <a:xfrm>
            <a:off x="10265421" y="1398743"/>
            <a:ext cx="1075689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PHASE</a:t>
            </a:r>
          </a:p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229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05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3" name="object 16">
            <a:extLst>
              <a:ext uri="{FF2B5EF4-FFF2-40B4-BE49-F238E27FC236}">
                <a16:creationId xmlns:a16="http://schemas.microsoft.com/office/drawing/2014/main" id="{FFD61CF2-2707-0B3A-BDEF-7B9B22D3233E}"/>
              </a:ext>
            </a:extLst>
          </p:cNvPr>
          <p:cNvSpPr/>
          <p:nvPr/>
        </p:nvSpPr>
        <p:spPr>
          <a:xfrm>
            <a:off x="9827271" y="2113017"/>
            <a:ext cx="1951989" cy="69078"/>
          </a:xfrm>
          <a:custGeom>
            <a:avLst/>
            <a:gdLst/>
            <a:ahLst/>
            <a:cxnLst/>
            <a:rect l="l" t="t" r="r" b="b"/>
            <a:pathLst>
              <a:path w="2800350" h="109855">
                <a:moveTo>
                  <a:pt x="2800350" y="0"/>
                </a:moveTo>
                <a:lnTo>
                  <a:pt x="0" y="0"/>
                </a:lnTo>
                <a:lnTo>
                  <a:pt x="0" y="109727"/>
                </a:lnTo>
                <a:lnTo>
                  <a:pt x="2800350" y="109727"/>
                </a:lnTo>
                <a:lnTo>
                  <a:pt x="2800350" y="0"/>
                </a:lnTo>
                <a:close/>
              </a:path>
            </a:pathLst>
          </a:custGeom>
          <a:solidFill>
            <a:srgbClr val="FFD94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object 2">
            <a:extLst>
              <a:ext uri="{FF2B5EF4-FFF2-40B4-BE49-F238E27FC236}">
                <a16:creationId xmlns:a16="http://schemas.microsoft.com/office/drawing/2014/main" id="{73F5151A-02B3-23A9-CA44-F1BFCC45DB1F}"/>
              </a:ext>
            </a:extLst>
          </p:cNvPr>
          <p:cNvSpPr txBox="1">
            <a:spLocks/>
          </p:cNvSpPr>
          <p:nvPr/>
        </p:nvSpPr>
        <p:spPr>
          <a:xfrm>
            <a:off x="5771658" y="1398743"/>
            <a:ext cx="1075689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PHASE</a:t>
            </a:r>
          </a:p>
          <a:p>
            <a:pPr marL="12700" marR="0" lvl="0" indent="0" algn="ctr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229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anose="00000500000000000000" pitchFamily="2" charset="0"/>
              </a:rPr>
              <a:t>03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6" name="object 16">
            <a:extLst>
              <a:ext uri="{FF2B5EF4-FFF2-40B4-BE49-F238E27FC236}">
                <a16:creationId xmlns:a16="http://schemas.microsoft.com/office/drawing/2014/main" id="{A2B9795A-F730-0DAA-9D6D-083F24550E54}"/>
              </a:ext>
            </a:extLst>
          </p:cNvPr>
          <p:cNvSpPr/>
          <p:nvPr/>
        </p:nvSpPr>
        <p:spPr>
          <a:xfrm>
            <a:off x="5333508" y="2113017"/>
            <a:ext cx="1951989" cy="69078"/>
          </a:xfrm>
          <a:custGeom>
            <a:avLst/>
            <a:gdLst/>
            <a:ahLst/>
            <a:cxnLst/>
            <a:rect l="l" t="t" r="r" b="b"/>
            <a:pathLst>
              <a:path w="2800350" h="109855">
                <a:moveTo>
                  <a:pt x="2800350" y="0"/>
                </a:moveTo>
                <a:lnTo>
                  <a:pt x="0" y="0"/>
                </a:lnTo>
                <a:lnTo>
                  <a:pt x="0" y="109727"/>
                </a:lnTo>
                <a:lnTo>
                  <a:pt x="2800350" y="109727"/>
                </a:lnTo>
                <a:lnTo>
                  <a:pt x="2800350" y="0"/>
                </a:lnTo>
                <a:close/>
              </a:path>
            </a:pathLst>
          </a:custGeom>
          <a:solidFill>
            <a:srgbClr val="FFD94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8DF178E-A329-E3A2-2099-14EBD50E7847}"/>
              </a:ext>
            </a:extLst>
          </p:cNvPr>
          <p:cNvSpPr txBox="1"/>
          <p:nvPr/>
        </p:nvSpPr>
        <p:spPr>
          <a:xfrm>
            <a:off x="5196654" y="2200052"/>
            <a:ext cx="22162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-40" dirty="0">
                <a:solidFill>
                  <a:schemeClr val="bg1"/>
                </a:solidFill>
                <a:latin typeface="Montserrat" panose="00000500000000000000" pitchFamily="2" charset="0"/>
              </a:rPr>
              <a:t>Update Policies &amp; Projects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6C3B2F6-DA40-33F1-05B5-94A51B038278}"/>
              </a:ext>
            </a:extLst>
          </p:cNvPr>
          <p:cNvSpPr txBox="1"/>
          <p:nvPr/>
        </p:nvSpPr>
        <p:spPr>
          <a:xfrm>
            <a:off x="7686206" y="2200052"/>
            <a:ext cx="1759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Montserrat" panose="00000500000000000000" pitchFamily="2" charset="0"/>
              </a:rPr>
              <a:t>Create Action Plan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8398E37-23AA-399D-E5EC-738BE0F21239}"/>
              </a:ext>
            </a:extLst>
          </p:cNvPr>
          <p:cNvSpPr txBox="1"/>
          <p:nvPr/>
        </p:nvSpPr>
        <p:spPr>
          <a:xfrm>
            <a:off x="9772397" y="2200052"/>
            <a:ext cx="206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Montserrat" panose="00000500000000000000" pitchFamily="2" charset="0"/>
              </a:rPr>
              <a:t>Develop &amp; Adopt Plan</a:t>
            </a:r>
          </a:p>
        </p:txBody>
      </p:sp>
      <p:sp>
        <p:nvSpPr>
          <p:cNvPr id="134" name="object 44">
            <a:extLst>
              <a:ext uri="{FF2B5EF4-FFF2-40B4-BE49-F238E27FC236}">
                <a16:creationId xmlns:a16="http://schemas.microsoft.com/office/drawing/2014/main" id="{C63E30B0-F43A-1F32-1058-FB7ED531524F}"/>
              </a:ext>
            </a:extLst>
          </p:cNvPr>
          <p:cNvSpPr txBox="1"/>
          <p:nvPr/>
        </p:nvSpPr>
        <p:spPr>
          <a:xfrm>
            <a:off x="880883" y="5280639"/>
            <a:ext cx="1909445" cy="72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SPRC Meeting #1</a:t>
            </a: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  <a:p>
            <a:pPr marL="12700" marR="313690"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Stakeholder Interviews</a:t>
            </a:r>
          </a:p>
          <a:p>
            <a:pPr marL="12700" marR="313690"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“Pop-up” Events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</p:txBody>
      </p:sp>
      <p:sp>
        <p:nvSpPr>
          <p:cNvPr id="135" name="object 44">
            <a:extLst>
              <a:ext uri="{FF2B5EF4-FFF2-40B4-BE49-F238E27FC236}">
                <a16:creationId xmlns:a16="http://schemas.microsoft.com/office/drawing/2014/main" id="{15012720-094A-50BC-D209-E967DD305619}"/>
              </a:ext>
            </a:extLst>
          </p:cNvPr>
          <p:cNvSpPr txBox="1"/>
          <p:nvPr/>
        </p:nvSpPr>
        <p:spPr>
          <a:xfrm>
            <a:off x="3106112" y="3161808"/>
            <a:ext cx="1909445" cy="204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Existing Outreach Tools and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Results Review</a:t>
            </a: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  <a:p>
            <a:pPr marL="12700" marR="313690">
              <a:lnSpc>
                <a:spcPct val="90000"/>
              </a:lnSpc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Online Survey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43815">
              <a:lnSpc>
                <a:spcPct val="90000"/>
              </a:lnSpc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Public Events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Demographic and Trends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Summary</a:t>
            </a:r>
          </a:p>
          <a:p>
            <a:pPr marL="12700" marR="33655">
              <a:lnSpc>
                <a:spcPct val="90000"/>
              </a:lnSpc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Service Level Evaluation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Access and Service Gap 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Analysis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139" name="object 51">
            <a:extLst>
              <a:ext uri="{FF2B5EF4-FFF2-40B4-BE49-F238E27FC236}">
                <a16:creationId xmlns:a16="http://schemas.microsoft.com/office/drawing/2014/main" id="{F1D92303-B6E9-32B3-EEDB-093A2B0EB9D4}"/>
              </a:ext>
            </a:extLst>
          </p:cNvPr>
          <p:cNvSpPr txBox="1"/>
          <p:nvPr/>
        </p:nvSpPr>
        <p:spPr>
          <a:xfrm>
            <a:off x="3119623" y="6153687"/>
            <a:ext cx="19094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1100" b="1" kern="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Fall</a:t>
            </a:r>
            <a:r>
              <a:rPr sz="1100" b="1" kern="0" spc="-3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sz="1100" b="1" kern="0" spc="-2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2022</a:t>
            </a:r>
            <a:r>
              <a:rPr lang="en-US" sz="1100" b="1" kern="0" spc="-2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 – Winter 2023</a:t>
            </a:r>
            <a:endParaRPr sz="1100" b="1" kern="0" dirty="0">
              <a:solidFill>
                <a:sysClr val="windowText" lastClr="000000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40" name="object 51">
            <a:extLst>
              <a:ext uri="{FF2B5EF4-FFF2-40B4-BE49-F238E27FC236}">
                <a16:creationId xmlns:a16="http://schemas.microsoft.com/office/drawing/2014/main" id="{E055C56E-5AAB-9F5E-8B3C-30A18BA1F73C}"/>
              </a:ext>
            </a:extLst>
          </p:cNvPr>
          <p:cNvSpPr txBox="1"/>
          <p:nvPr/>
        </p:nvSpPr>
        <p:spPr>
          <a:xfrm>
            <a:off x="5354780" y="6153687"/>
            <a:ext cx="19094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100" b="1" kern="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Winter 2023</a:t>
            </a:r>
            <a:endParaRPr sz="1100" b="1" kern="0" dirty="0">
              <a:solidFill>
                <a:sysClr val="windowText" lastClr="000000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41" name="object 51">
            <a:extLst>
              <a:ext uri="{FF2B5EF4-FFF2-40B4-BE49-F238E27FC236}">
                <a16:creationId xmlns:a16="http://schemas.microsoft.com/office/drawing/2014/main" id="{C8A9A6F9-D5BF-879B-CAFA-6545D171F8DF}"/>
              </a:ext>
            </a:extLst>
          </p:cNvPr>
          <p:cNvSpPr txBox="1"/>
          <p:nvPr/>
        </p:nvSpPr>
        <p:spPr>
          <a:xfrm>
            <a:off x="7611261" y="6153687"/>
            <a:ext cx="19094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100" b="1" kern="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Winter – Spring 2023</a:t>
            </a:r>
            <a:endParaRPr sz="1100" b="1" kern="0" dirty="0">
              <a:solidFill>
                <a:sysClr val="windowText" lastClr="000000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42" name="object 51">
            <a:extLst>
              <a:ext uri="{FF2B5EF4-FFF2-40B4-BE49-F238E27FC236}">
                <a16:creationId xmlns:a16="http://schemas.microsoft.com/office/drawing/2014/main" id="{08DDA4AA-034E-357B-7F1F-3E4B8C268F69}"/>
              </a:ext>
            </a:extLst>
          </p:cNvPr>
          <p:cNvSpPr txBox="1"/>
          <p:nvPr/>
        </p:nvSpPr>
        <p:spPr>
          <a:xfrm>
            <a:off x="9848543" y="6153687"/>
            <a:ext cx="19094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100" b="1" kern="0" dirty="0">
                <a:solidFill>
                  <a:srgbClr val="FDD942"/>
                </a:solidFill>
                <a:latin typeface="Montserrat" panose="00000500000000000000" pitchFamily="2" charset="0"/>
                <a:cs typeface="Calibri"/>
              </a:rPr>
              <a:t>Spring - Summer 2023</a:t>
            </a:r>
          </a:p>
        </p:txBody>
      </p:sp>
      <p:sp>
        <p:nvSpPr>
          <p:cNvPr id="144" name="object 44">
            <a:extLst>
              <a:ext uri="{FF2B5EF4-FFF2-40B4-BE49-F238E27FC236}">
                <a16:creationId xmlns:a16="http://schemas.microsoft.com/office/drawing/2014/main" id="{26A350B8-BFB9-5EE2-143D-DFDD5671CF6D}"/>
              </a:ext>
            </a:extLst>
          </p:cNvPr>
          <p:cNvSpPr txBox="1"/>
          <p:nvPr/>
        </p:nvSpPr>
        <p:spPr>
          <a:xfrm>
            <a:off x="3106112" y="5369089"/>
            <a:ext cx="1909445" cy="7114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SPRC Meeting #2</a:t>
            </a: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  <a:p>
            <a:pPr marL="12700" marR="5080">
              <a:lnSpc>
                <a:spcPct val="8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8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Joint City Council and </a:t>
            </a:r>
          </a:p>
          <a:p>
            <a:pPr marL="12700" marR="5080">
              <a:lnSpc>
                <a:spcPct val="8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Planning Commission </a:t>
            </a:r>
          </a:p>
          <a:p>
            <a:pPr marL="12700" marR="5080">
              <a:lnSpc>
                <a:spcPct val="8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Work Session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145" name="object 17">
            <a:extLst>
              <a:ext uri="{FF2B5EF4-FFF2-40B4-BE49-F238E27FC236}">
                <a16:creationId xmlns:a16="http://schemas.microsoft.com/office/drawing/2014/main" id="{BA6A18E4-F914-8A00-3DBF-0B06952C6D99}"/>
              </a:ext>
            </a:extLst>
          </p:cNvPr>
          <p:cNvSpPr/>
          <p:nvPr/>
        </p:nvSpPr>
        <p:spPr>
          <a:xfrm>
            <a:off x="3176464" y="5289703"/>
            <a:ext cx="1768741" cy="0"/>
          </a:xfrm>
          <a:custGeom>
            <a:avLst/>
            <a:gdLst/>
            <a:ahLst/>
            <a:cxnLst/>
            <a:rect l="l" t="t" r="r" b="b"/>
            <a:pathLst>
              <a:path w="2537460">
                <a:moveTo>
                  <a:pt x="0" y="0"/>
                </a:moveTo>
                <a:lnTo>
                  <a:pt x="2537066" y="0"/>
                </a:lnTo>
              </a:path>
            </a:pathLst>
          </a:custGeom>
          <a:ln w="34925">
            <a:solidFill>
              <a:srgbClr val="FFD94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8" name="object 17">
            <a:extLst>
              <a:ext uri="{FF2B5EF4-FFF2-40B4-BE49-F238E27FC236}">
                <a16:creationId xmlns:a16="http://schemas.microsoft.com/office/drawing/2014/main" id="{A7FBEC48-CA96-254F-6C85-AB5AD1E444B0}"/>
              </a:ext>
            </a:extLst>
          </p:cNvPr>
          <p:cNvSpPr/>
          <p:nvPr/>
        </p:nvSpPr>
        <p:spPr>
          <a:xfrm>
            <a:off x="5425132" y="5266235"/>
            <a:ext cx="1768741" cy="0"/>
          </a:xfrm>
          <a:custGeom>
            <a:avLst/>
            <a:gdLst/>
            <a:ahLst/>
            <a:cxnLst/>
            <a:rect l="l" t="t" r="r" b="b"/>
            <a:pathLst>
              <a:path w="2537460">
                <a:moveTo>
                  <a:pt x="0" y="0"/>
                </a:moveTo>
                <a:lnTo>
                  <a:pt x="2537066" y="0"/>
                </a:lnTo>
              </a:path>
            </a:pathLst>
          </a:custGeom>
          <a:ln w="34925">
            <a:solidFill>
              <a:srgbClr val="FFD94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9" name="object 17">
            <a:extLst>
              <a:ext uri="{FF2B5EF4-FFF2-40B4-BE49-F238E27FC236}">
                <a16:creationId xmlns:a16="http://schemas.microsoft.com/office/drawing/2014/main" id="{6435EE5D-94DB-D773-A8E5-87B30179EB35}"/>
              </a:ext>
            </a:extLst>
          </p:cNvPr>
          <p:cNvSpPr/>
          <p:nvPr/>
        </p:nvSpPr>
        <p:spPr>
          <a:xfrm>
            <a:off x="7681613" y="4707767"/>
            <a:ext cx="1768741" cy="0"/>
          </a:xfrm>
          <a:custGeom>
            <a:avLst/>
            <a:gdLst/>
            <a:ahLst/>
            <a:cxnLst/>
            <a:rect l="l" t="t" r="r" b="b"/>
            <a:pathLst>
              <a:path w="2537460">
                <a:moveTo>
                  <a:pt x="0" y="0"/>
                </a:moveTo>
                <a:lnTo>
                  <a:pt x="2537066" y="0"/>
                </a:lnTo>
              </a:path>
            </a:pathLst>
          </a:custGeom>
          <a:ln w="34925">
            <a:solidFill>
              <a:srgbClr val="FFD94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0" name="object 17">
            <a:extLst>
              <a:ext uri="{FF2B5EF4-FFF2-40B4-BE49-F238E27FC236}">
                <a16:creationId xmlns:a16="http://schemas.microsoft.com/office/drawing/2014/main" id="{0BDA583A-191D-D5F3-282E-DE0F13ABCCCA}"/>
              </a:ext>
            </a:extLst>
          </p:cNvPr>
          <p:cNvSpPr/>
          <p:nvPr/>
        </p:nvSpPr>
        <p:spPr>
          <a:xfrm>
            <a:off x="9918895" y="4873196"/>
            <a:ext cx="1768741" cy="0"/>
          </a:xfrm>
          <a:custGeom>
            <a:avLst/>
            <a:gdLst/>
            <a:ahLst/>
            <a:cxnLst/>
            <a:rect l="l" t="t" r="r" b="b"/>
            <a:pathLst>
              <a:path w="2537460">
                <a:moveTo>
                  <a:pt x="0" y="0"/>
                </a:moveTo>
                <a:lnTo>
                  <a:pt x="2537066" y="0"/>
                </a:lnTo>
              </a:path>
            </a:pathLst>
          </a:custGeom>
          <a:ln w="34925">
            <a:solidFill>
              <a:srgbClr val="FFD94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object 44">
            <a:extLst>
              <a:ext uri="{FF2B5EF4-FFF2-40B4-BE49-F238E27FC236}">
                <a16:creationId xmlns:a16="http://schemas.microsoft.com/office/drawing/2014/main" id="{081F1D68-5320-E233-262A-8E7AC3719B43}"/>
              </a:ext>
            </a:extLst>
          </p:cNvPr>
          <p:cNvSpPr txBox="1"/>
          <p:nvPr/>
        </p:nvSpPr>
        <p:spPr>
          <a:xfrm>
            <a:off x="5354780" y="3161808"/>
            <a:ext cx="1909445" cy="20015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Preliminary Vision, Goals, 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and Policies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Draft Comprehensive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Plan Element Update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Draft Municipal Code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Update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Site Strategies and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Partnership Assessment</a:t>
            </a:r>
          </a:p>
          <a:p>
            <a:pPr marL="12700" marR="33655">
              <a:lnSpc>
                <a:spcPct val="90000"/>
              </a:lnSpc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Proposed System Map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154" name="object 44">
            <a:extLst>
              <a:ext uri="{FF2B5EF4-FFF2-40B4-BE49-F238E27FC236}">
                <a16:creationId xmlns:a16="http://schemas.microsoft.com/office/drawing/2014/main" id="{DC468ED5-57EB-B977-C0FC-DD8373B1AFBD}"/>
              </a:ext>
            </a:extLst>
          </p:cNvPr>
          <p:cNvSpPr txBox="1"/>
          <p:nvPr/>
        </p:nvSpPr>
        <p:spPr>
          <a:xfrm>
            <a:off x="5354780" y="5369089"/>
            <a:ext cx="1909445" cy="1582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SPRC Meeting #3</a:t>
            </a: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</p:txBody>
      </p:sp>
      <p:sp>
        <p:nvSpPr>
          <p:cNvPr id="155" name="object 44">
            <a:extLst>
              <a:ext uri="{FF2B5EF4-FFF2-40B4-BE49-F238E27FC236}">
                <a16:creationId xmlns:a16="http://schemas.microsoft.com/office/drawing/2014/main" id="{5FA49273-4895-1A0D-C0D5-83FBD0668ED7}"/>
              </a:ext>
            </a:extLst>
          </p:cNvPr>
          <p:cNvSpPr txBox="1"/>
          <p:nvPr/>
        </p:nvSpPr>
        <p:spPr>
          <a:xfrm>
            <a:off x="7611261" y="3161808"/>
            <a:ext cx="1909445" cy="125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Capital Improvement Plan</a:t>
            </a:r>
          </a:p>
          <a:p>
            <a:pPr marL="12700" marR="313690"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Prioritization Criteria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43815"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Funding Strategy</a:t>
            </a:r>
          </a:p>
          <a:p>
            <a:pPr marL="12700" marR="5080"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Action and Implementation</a:t>
            </a:r>
          </a:p>
          <a:p>
            <a:pPr marL="12700" marR="5080"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 Plan</a:t>
            </a:r>
          </a:p>
        </p:txBody>
      </p:sp>
      <p:sp>
        <p:nvSpPr>
          <p:cNvPr id="158" name="object 44">
            <a:extLst>
              <a:ext uri="{FF2B5EF4-FFF2-40B4-BE49-F238E27FC236}">
                <a16:creationId xmlns:a16="http://schemas.microsoft.com/office/drawing/2014/main" id="{0E896D0C-AB1B-4A81-2B80-11A47244BBAB}"/>
              </a:ext>
            </a:extLst>
          </p:cNvPr>
          <p:cNvSpPr txBox="1"/>
          <p:nvPr/>
        </p:nvSpPr>
        <p:spPr>
          <a:xfrm>
            <a:off x="7611261" y="5002101"/>
            <a:ext cx="1909445" cy="1052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SPRC Meeting #4</a:t>
            </a: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Joint City Council and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Planning Commission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Work Session</a:t>
            </a:r>
          </a:p>
          <a:p>
            <a:pPr marL="12700" marR="313690">
              <a:lnSpc>
                <a:spcPct val="90000"/>
              </a:lnSpc>
              <a:spcBef>
                <a:spcPts val="9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Annual Town Meeting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</p:txBody>
      </p:sp>
      <p:sp>
        <p:nvSpPr>
          <p:cNvPr id="161" name="object 44">
            <a:extLst>
              <a:ext uri="{FF2B5EF4-FFF2-40B4-BE49-F238E27FC236}">
                <a16:creationId xmlns:a16="http://schemas.microsoft.com/office/drawing/2014/main" id="{FE4A2122-A7A9-3F36-D21E-BE14594EC7D0}"/>
              </a:ext>
            </a:extLst>
          </p:cNvPr>
          <p:cNvSpPr txBox="1"/>
          <p:nvPr/>
        </p:nvSpPr>
        <p:spPr>
          <a:xfrm>
            <a:off x="9848543" y="3161808"/>
            <a:ext cx="1909445" cy="1582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Administrative Draft Plan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Final Comprehensive  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Plan Element Update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Final Municipal Code Update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Public Draft Plan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Final Master Plan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162" name="object 44">
            <a:extLst>
              <a:ext uri="{FF2B5EF4-FFF2-40B4-BE49-F238E27FC236}">
                <a16:creationId xmlns:a16="http://schemas.microsoft.com/office/drawing/2014/main" id="{364301E1-E849-CED8-EF40-AAECDCB51D24}"/>
              </a:ext>
            </a:extLst>
          </p:cNvPr>
          <p:cNvSpPr txBox="1"/>
          <p:nvPr/>
        </p:nvSpPr>
        <p:spPr>
          <a:xfrm>
            <a:off x="9848543" y="5002101"/>
            <a:ext cx="1909445" cy="1107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SPRC Meeting #5</a:t>
            </a: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Planning Commission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 Hearing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endParaRPr lang="en-US"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▪ City Council Hearing and   </a:t>
            </a:r>
          </a:p>
          <a:p>
            <a:pPr marL="12700" marR="5080">
              <a:lnSpc>
                <a:spcPct val="9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1050" kern="0" spc="-40" dirty="0">
                <a:solidFill>
                  <a:sysClr val="window" lastClr="FFFFFF"/>
                </a:solidFill>
                <a:latin typeface="Montserrat" panose="00000500000000000000" pitchFamily="2" charset="0"/>
                <a:ea typeface="+mj-ea"/>
                <a:cs typeface="Courier New" panose="02070309020205020404" pitchFamily="49" charset="0"/>
              </a:rPr>
              <a:t>  Adoption</a:t>
            </a:r>
            <a:endParaRPr sz="1050" kern="0" spc="-40" dirty="0">
              <a:solidFill>
                <a:sysClr val="window" lastClr="FFFFFF"/>
              </a:solidFill>
              <a:latin typeface="Montserrat" panose="00000500000000000000" pitchFamily="2" charset="0"/>
              <a:ea typeface="+mj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4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BD915F-3411-CF72-C689-8A675686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SPRC Roles and Responsibilities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8C1AF-E09D-482C-E77D-1AA810FA2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513" y="1530350"/>
            <a:ext cx="11253211" cy="49625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Read and be prepared to discuss any planning documents and draft reports that are provided in advance of meetings;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Engage in constructive discussion and be open to alternative strategies and points of view;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Provide high level guidance and feedback that acknowledges and draws on the diversity of opinions and outlooks represented by the Advisory Group’s constituencies;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Discuss interrelated park and recreation issues;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As requested, help promote public outreach activities to inform constituents and other community members about the Master Plan process; and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Provide direction, raise questions during meetings and work with the project team to ensure the success of the Master Plan and the planning process.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B308AC-9095-BD5C-A740-48B34BD8889F}"/>
              </a:ext>
            </a:extLst>
          </p:cNvPr>
          <p:cNvCxnSpPr>
            <a:cxnSpLocks/>
          </p:cNvCxnSpPr>
          <p:nvPr/>
        </p:nvCxnSpPr>
        <p:spPr>
          <a:xfrm>
            <a:off x="716280" y="1104900"/>
            <a:ext cx="11186445" cy="0"/>
          </a:xfrm>
          <a:prstGeom prst="line">
            <a:avLst/>
          </a:prstGeom>
          <a:ln w="38100">
            <a:solidFill>
              <a:srgbClr val="026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06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4FE60FE-278F-4148-C370-86D30C1BC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6712"/>
          <a:stretch/>
        </p:blipFill>
        <p:spPr>
          <a:xfrm>
            <a:off x="784860" y="1238468"/>
            <a:ext cx="4494212" cy="5236147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55839C-0E48-C746-271A-A0EBE49178B3}"/>
              </a:ext>
            </a:extLst>
          </p:cNvPr>
          <p:cNvSpPr/>
          <p:nvPr/>
        </p:nvSpPr>
        <p:spPr>
          <a:xfrm>
            <a:off x="3530473" y="5624760"/>
            <a:ext cx="1631314" cy="78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BD915F-3411-CF72-C689-8A675686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Strengths, Weaknesses, Opportunities, Challenges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B308AC-9095-BD5C-A740-48B34BD8889F}"/>
              </a:ext>
            </a:extLst>
          </p:cNvPr>
          <p:cNvCxnSpPr>
            <a:cxnSpLocks/>
          </p:cNvCxnSpPr>
          <p:nvPr/>
        </p:nvCxnSpPr>
        <p:spPr>
          <a:xfrm>
            <a:off x="716280" y="1104900"/>
            <a:ext cx="11186445" cy="0"/>
          </a:xfrm>
          <a:prstGeom prst="line">
            <a:avLst/>
          </a:prstGeom>
          <a:ln w="38100">
            <a:solidFill>
              <a:srgbClr val="026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23856B0-BAAD-076C-01C2-FC13D815D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288" r="63702" b="7922"/>
          <a:stretch/>
        </p:blipFill>
        <p:spPr>
          <a:xfrm>
            <a:off x="3530473" y="5619532"/>
            <a:ext cx="1631315" cy="552602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5D695F-7366-0881-EDA6-18B9EB98D7FB}"/>
              </a:ext>
            </a:extLst>
          </p:cNvPr>
          <p:cNvSpPr txBox="1"/>
          <p:nvPr/>
        </p:nvSpPr>
        <p:spPr>
          <a:xfrm>
            <a:off x="5534211" y="1238468"/>
            <a:ext cx="6096000" cy="496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</a:rPr>
              <a:t>Existing Park System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800" b="1" dirty="0">
              <a:latin typeface="Century Gothic" panose="020B0502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2679B"/>
                </a:solidFill>
                <a:latin typeface="Century Gothic" panose="020B0502020202020204" pitchFamily="34" charset="0"/>
              </a:rPr>
              <a:t>  Developed Parks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>
                <a:latin typeface="Century Gothic" panose="020B0502020202020204" pitchFamily="34" charset="0"/>
              </a:rPr>
              <a:t>Heritage Park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>
                <a:latin typeface="Century Gothic" panose="020B0502020202020204" pitchFamily="34" charset="0"/>
              </a:rPr>
              <a:t>Veterans Park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>
                <a:latin typeface="Century Gothic" panose="020B0502020202020204" pitchFamily="34" charset="0"/>
              </a:rPr>
              <a:t>Miller Park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>
                <a:latin typeface="Century Gothic" panose="020B0502020202020204" pitchFamily="34" charset="0"/>
              </a:rPr>
              <a:t>Chief </a:t>
            </a:r>
            <a:r>
              <a:rPr lang="en-US" sz="1600" dirty="0" err="1">
                <a:latin typeface="Century Gothic" panose="020B0502020202020204" pitchFamily="34" charset="0"/>
              </a:rPr>
              <a:t>Concomly</a:t>
            </a:r>
            <a:r>
              <a:rPr lang="en-US" sz="1600" dirty="0">
                <a:latin typeface="Century Gothic" panose="020B0502020202020204" pitchFamily="34" charset="0"/>
              </a:rPr>
              <a:t> Park</a:t>
            </a: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>
                <a:latin typeface="Century Gothic" panose="020B0502020202020204" pitchFamily="34" charset="0"/>
              </a:rPr>
              <a:t>Creekview Park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 err="1">
                <a:latin typeface="Century Gothic" panose="020B0502020202020204" pitchFamily="34" charset="0"/>
              </a:rPr>
              <a:t>Trtek</a:t>
            </a:r>
            <a:r>
              <a:rPr lang="en-US" sz="1600" dirty="0">
                <a:latin typeface="Century Gothic" panose="020B0502020202020204" pitchFamily="34" charset="0"/>
              </a:rPr>
              <a:t> Trailhead/Crown </a:t>
            </a:r>
            <a:r>
              <a:rPr lang="en-US" sz="1600" dirty="0" err="1">
                <a:latin typeface="Century Gothic" panose="020B0502020202020204" pitchFamily="34" charset="0"/>
              </a:rPr>
              <a:t>Zellerbach</a:t>
            </a:r>
            <a:r>
              <a:rPr lang="en-US" sz="1600" dirty="0">
                <a:latin typeface="Century Gothic" panose="020B0502020202020204" pitchFamily="34" charset="0"/>
              </a:rPr>
              <a:t> (Crown Z) Trail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>
                <a:latin typeface="Century Gothic" panose="020B0502020202020204" pitchFamily="34" charset="0"/>
              </a:rPr>
              <a:t>Chapman Landing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>
              <a:latin typeface="Century Gothic" panose="020B0502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dirty="0">
                <a:solidFill>
                  <a:srgbClr val="B85154"/>
                </a:solidFill>
                <a:latin typeface="Century Gothic" panose="020B0502020202020204" pitchFamily="34" charset="0"/>
              </a:rPr>
              <a:t>  Undeveloped Parks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>
                <a:latin typeface="Century Gothic" panose="020B0502020202020204" pitchFamily="34" charset="0"/>
              </a:rPr>
              <a:t>Vista Property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</a:t>
            </a:r>
            <a:r>
              <a:rPr lang="en-US" sz="1600" dirty="0" err="1">
                <a:latin typeface="Century Gothic" panose="020B0502020202020204" pitchFamily="34" charset="0"/>
              </a:rPr>
              <a:t>Grabhorn</a:t>
            </a:r>
            <a:r>
              <a:rPr lang="en-US" sz="1600" dirty="0">
                <a:latin typeface="Century Gothic" panose="020B0502020202020204" pitchFamily="34" charset="0"/>
              </a:rPr>
              <a:t> Property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600" dirty="0">
                <a:latin typeface="Century Gothic" panose="020B0502020202020204" pitchFamily="34" charset="0"/>
                <a:cs typeface="Courier New" panose="02070309020205020404" pitchFamily="49" charset="0"/>
              </a:rPr>
              <a:t>    ▪ Commerce (“</a:t>
            </a:r>
            <a:r>
              <a:rPr lang="en-US" sz="1600" dirty="0">
                <a:latin typeface="Century Gothic" panose="020B0502020202020204" pitchFamily="34" charset="0"/>
              </a:rPr>
              <a:t>Cat Head”) Property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08F8689-E63B-8D58-D8A5-E6AB80FE6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573" r="63702" b="4740"/>
          <a:stretch/>
        </p:blipFill>
        <p:spPr>
          <a:xfrm>
            <a:off x="3530473" y="6172134"/>
            <a:ext cx="1631315" cy="1688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12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3FFEDA-F081-D85D-30AD-4C38E0DD3A6C}"/>
              </a:ext>
            </a:extLst>
          </p:cNvPr>
          <p:cNvSpPr/>
          <p:nvPr/>
        </p:nvSpPr>
        <p:spPr>
          <a:xfrm>
            <a:off x="6667772" y="1905975"/>
            <a:ext cx="4759506" cy="4654842"/>
          </a:xfrm>
          <a:prstGeom prst="rect">
            <a:avLst/>
          </a:prstGeom>
          <a:noFill/>
          <a:ln w="19050" cap="flat" cmpd="sng" algn="ctr">
            <a:solidFill>
              <a:srgbClr val="B8515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B9E79-67CB-3CE4-40D5-D0DB68B7B87D}"/>
              </a:ext>
            </a:extLst>
          </p:cNvPr>
          <p:cNvSpPr/>
          <p:nvPr/>
        </p:nvSpPr>
        <p:spPr>
          <a:xfrm>
            <a:off x="1039314" y="1905975"/>
            <a:ext cx="4759506" cy="4654843"/>
          </a:xfrm>
          <a:prstGeom prst="rect">
            <a:avLst/>
          </a:prstGeom>
          <a:noFill/>
          <a:ln w="19050" cap="flat" cmpd="sng" algn="ctr">
            <a:solidFill>
              <a:srgbClr val="0267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BD915F-3411-CF72-C689-8A675686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365125"/>
            <a:ext cx="11253210" cy="606209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Strengths, Weaknesses, Opportunities, Challenges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B308AC-9095-BD5C-A740-48B34BD8889F}"/>
              </a:ext>
            </a:extLst>
          </p:cNvPr>
          <p:cNvCxnSpPr>
            <a:cxnSpLocks/>
          </p:cNvCxnSpPr>
          <p:nvPr/>
        </p:nvCxnSpPr>
        <p:spPr>
          <a:xfrm>
            <a:off x="716280" y="1104900"/>
            <a:ext cx="11186445" cy="0"/>
          </a:xfrm>
          <a:prstGeom prst="line">
            <a:avLst/>
          </a:prstGeom>
          <a:ln w="38100">
            <a:solidFill>
              <a:srgbClr val="026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3341647-4128-7F52-67CC-BD44D672A8C9}"/>
              </a:ext>
            </a:extLst>
          </p:cNvPr>
          <p:cNvSpPr txBox="1"/>
          <p:nvPr/>
        </p:nvSpPr>
        <p:spPr>
          <a:xfrm>
            <a:off x="1215821" y="2126359"/>
            <a:ext cx="4406492" cy="25224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Sites are clean and well maintained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sites have unique characteristics and features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Several partnerships enhance aesthetics and/or recreation opportunities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Trail corridor supports recreation and non-motorized transportation, with connections clear to Vernonia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0F8835F-EF9F-41DE-811C-ED885F370555}"/>
              </a:ext>
            </a:extLst>
          </p:cNvPr>
          <p:cNvSpPr txBox="1"/>
          <p:nvPr/>
        </p:nvSpPr>
        <p:spPr>
          <a:xfrm>
            <a:off x="1792197" y="1421736"/>
            <a:ext cx="3253740" cy="307777"/>
          </a:xfrm>
          <a:prstGeom prst="rect">
            <a:avLst/>
          </a:prstGeom>
          <a:solidFill>
            <a:srgbClr val="02679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STRENGTHS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F3808E1-9B3E-C56E-A425-1676A01EB742}"/>
              </a:ext>
            </a:extLst>
          </p:cNvPr>
          <p:cNvSpPr txBox="1"/>
          <p:nvPr/>
        </p:nvSpPr>
        <p:spPr>
          <a:xfrm>
            <a:off x="7420655" y="1421736"/>
            <a:ext cx="3253740" cy="307777"/>
          </a:xfrm>
          <a:prstGeom prst="rect">
            <a:avLst/>
          </a:prstGeom>
          <a:solidFill>
            <a:srgbClr val="B8515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WEAKNESSES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F97EC6-530C-6ED8-3815-4567877AD85F}"/>
              </a:ext>
            </a:extLst>
          </p:cNvPr>
          <p:cNvSpPr txBox="1"/>
          <p:nvPr/>
        </p:nvSpPr>
        <p:spPr>
          <a:xfrm>
            <a:off x="6844279" y="2126359"/>
            <a:ext cx="4406492" cy="43665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shade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diversity in recreation options and experiences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challenge opportunities for teens and young adults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 issues at several sites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issues at several sites, including undeveloped park properties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recreation opportunities only available through school facilities (e.g., tennis, running track)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interconnected bike and pedestrian system</a:t>
            </a:r>
          </a:p>
        </p:txBody>
      </p:sp>
    </p:spTree>
    <p:extLst>
      <p:ext uri="{BB962C8B-B14F-4D97-AF65-F5344CB8AC3E}">
        <p14:creationId xmlns:p14="http://schemas.microsoft.com/office/powerpoint/2010/main" val="94727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3FFEDA-F081-D85D-30AD-4C38E0DD3A6C}"/>
              </a:ext>
            </a:extLst>
          </p:cNvPr>
          <p:cNvSpPr/>
          <p:nvPr/>
        </p:nvSpPr>
        <p:spPr>
          <a:xfrm>
            <a:off x="6667772" y="1905975"/>
            <a:ext cx="4759506" cy="4654842"/>
          </a:xfrm>
          <a:prstGeom prst="rect">
            <a:avLst/>
          </a:prstGeom>
          <a:noFill/>
          <a:ln w="19050" cap="flat" cmpd="sng" algn="ctr">
            <a:solidFill>
              <a:srgbClr val="B8515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B9E79-67CB-3CE4-40D5-D0DB68B7B87D}"/>
              </a:ext>
            </a:extLst>
          </p:cNvPr>
          <p:cNvSpPr/>
          <p:nvPr/>
        </p:nvSpPr>
        <p:spPr>
          <a:xfrm>
            <a:off x="1039314" y="1905975"/>
            <a:ext cx="4759506" cy="4654843"/>
          </a:xfrm>
          <a:prstGeom prst="rect">
            <a:avLst/>
          </a:prstGeom>
          <a:noFill/>
          <a:ln w="19050" cap="flat" cmpd="sng" algn="ctr">
            <a:solidFill>
              <a:srgbClr val="0267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BD915F-3411-CF72-C689-8A675686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365125"/>
            <a:ext cx="11253210" cy="606209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Strengths, Weaknesses, Opportunities, Challenges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B308AC-9095-BD5C-A740-48B34BD8889F}"/>
              </a:ext>
            </a:extLst>
          </p:cNvPr>
          <p:cNvCxnSpPr>
            <a:cxnSpLocks/>
          </p:cNvCxnSpPr>
          <p:nvPr/>
        </p:nvCxnSpPr>
        <p:spPr>
          <a:xfrm>
            <a:off x="716280" y="1104900"/>
            <a:ext cx="11186445" cy="0"/>
          </a:xfrm>
          <a:prstGeom prst="line">
            <a:avLst/>
          </a:prstGeom>
          <a:ln w="38100">
            <a:solidFill>
              <a:srgbClr val="026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3341647-4128-7F52-67CC-BD44D672A8C9}"/>
              </a:ext>
            </a:extLst>
          </p:cNvPr>
          <p:cNvSpPr txBox="1"/>
          <p:nvPr/>
        </p:nvSpPr>
        <p:spPr>
          <a:xfrm>
            <a:off x="1215821" y="2126359"/>
            <a:ext cx="4406492" cy="3905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uses by developing multiple City-owned park properties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to coordinate with schools for public use of sports fields, sports courts, and track (at schools and at fields behind District offices where JV softball is played)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 school partnerships to provide synthetic turf fields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 asset management program to track and replace facilities at end of lifecycles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2679B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2679B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to coordinate with Watershed Council on climate resiliency and natural resource protection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0F8835F-EF9F-41DE-811C-ED885F370555}"/>
              </a:ext>
            </a:extLst>
          </p:cNvPr>
          <p:cNvSpPr txBox="1"/>
          <p:nvPr/>
        </p:nvSpPr>
        <p:spPr>
          <a:xfrm>
            <a:off x="1792197" y="1421736"/>
            <a:ext cx="3253740" cy="307777"/>
          </a:xfrm>
          <a:prstGeom prst="rect">
            <a:avLst/>
          </a:prstGeom>
          <a:solidFill>
            <a:srgbClr val="02679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OPPORTUNITIES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F3808E1-9B3E-C56E-A425-1676A01EB742}"/>
              </a:ext>
            </a:extLst>
          </p:cNvPr>
          <p:cNvSpPr txBox="1"/>
          <p:nvPr/>
        </p:nvSpPr>
        <p:spPr>
          <a:xfrm>
            <a:off x="7420655" y="1421736"/>
            <a:ext cx="3253740" cy="307777"/>
          </a:xfrm>
          <a:prstGeom prst="rect">
            <a:avLst/>
          </a:prstGeom>
          <a:solidFill>
            <a:srgbClr val="B8515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CHALLENGES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F97EC6-530C-6ED8-3815-4567877AD85F}"/>
              </a:ext>
            </a:extLst>
          </p:cNvPr>
          <p:cNvSpPr txBox="1"/>
          <p:nvPr/>
        </p:nvSpPr>
        <p:spPr>
          <a:xfrm>
            <a:off x="6844279" y="2126359"/>
            <a:ext cx="4406492" cy="36704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Extensive amount of undeveloped parkland (and cost to maintain and improve)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Prioritizing investments when multiple improvements are needed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spaces in the City all have constraints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few recreational facilities in the south of the City and no parks in the southeast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B8515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 specialized facility such as a pool or recreation or community center is desired a new site will be needed, ideally located along a main arterial for access.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B851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92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0">
      <a:dk1>
        <a:sysClr val="windowText" lastClr="000000"/>
      </a:dk1>
      <a:lt1>
        <a:sysClr val="window" lastClr="FFFFFF"/>
      </a:lt1>
      <a:dk2>
        <a:srgbClr val="222A35"/>
      </a:dk2>
      <a:lt2>
        <a:srgbClr val="E7E6E6"/>
      </a:lt2>
      <a:accent1>
        <a:srgbClr val="2980B8"/>
      </a:accent1>
      <a:accent2>
        <a:srgbClr val="1CC6A6"/>
      </a:accent2>
      <a:accent3>
        <a:srgbClr val="9EBC60"/>
      </a:accent3>
      <a:accent4>
        <a:srgbClr val="F49A0E"/>
      </a:accent4>
      <a:accent5>
        <a:srgbClr val="C64A3C"/>
      </a:accent5>
      <a:accent6>
        <a:srgbClr val="FFC000"/>
      </a:accent6>
      <a:hlink>
        <a:srgbClr val="954F72"/>
      </a:hlink>
      <a:folHlink>
        <a:srgbClr val="44546A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&amp;D-Powerpoint Template_16x9">
  <a:themeElements>
    <a:clrScheme name="Balance Color">
      <a:dk1>
        <a:srgbClr val="1F1F1F"/>
      </a:dk1>
      <a:lt1>
        <a:srgbClr val="FFFFFF"/>
      </a:lt1>
      <a:dk2>
        <a:srgbClr val="202020"/>
      </a:dk2>
      <a:lt2>
        <a:srgbClr val="FFFFFF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953</Words>
  <Application>Microsoft Office PowerPoint</Application>
  <PresentationFormat>Widescreen</PresentationFormat>
  <Paragraphs>219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Century Gothic</vt:lpstr>
      <vt:lpstr>Courier New</vt:lpstr>
      <vt:lpstr>Montserrat</vt:lpstr>
      <vt:lpstr>Montserrat-Bold</vt:lpstr>
      <vt:lpstr>Open Sans</vt:lpstr>
      <vt:lpstr>Segoe UI Light</vt:lpstr>
      <vt:lpstr>Symbol</vt:lpstr>
      <vt:lpstr>Office Theme</vt:lpstr>
      <vt:lpstr>B&amp;D-Powerpoint Template_16x9</vt:lpstr>
      <vt:lpstr>PowerPoint Presentation</vt:lpstr>
      <vt:lpstr>PowerPoint Presentation</vt:lpstr>
      <vt:lpstr>Project objectives</vt:lpstr>
      <vt:lpstr>PowerPoint Presentation</vt:lpstr>
      <vt:lpstr>Process and deliverables</vt:lpstr>
      <vt:lpstr>SPRC Roles and Responsibilities</vt:lpstr>
      <vt:lpstr>Strengths, Weaknesses, Opportunities, Challenges</vt:lpstr>
      <vt:lpstr>Strengths, Weaknesses, Opportunities, Challenges</vt:lpstr>
      <vt:lpstr>Strengths, Weaknesses, Opportunities, Challenges</vt:lpstr>
      <vt:lpstr>PowerPoint Presentation</vt:lpstr>
      <vt:lpstr>What’s next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Darci Rudzinski</cp:lastModifiedBy>
  <cp:revision>99</cp:revision>
  <dcterms:created xsi:type="dcterms:W3CDTF">2018-04-10T03:41:08Z</dcterms:created>
  <dcterms:modified xsi:type="dcterms:W3CDTF">2022-10-19T18:27:44Z</dcterms:modified>
</cp:coreProperties>
</file>