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5" r:id="rId3"/>
    <p:sldId id="266" r:id="rId4"/>
    <p:sldId id="260" r:id="rId5"/>
    <p:sldId id="264" r:id="rId6"/>
    <p:sldId id="261" r:id="rId7"/>
    <p:sldId id="259" r:id="rId8"/>
    <p:sldId id="268" r:id="rId9"/>
    <p:sldId id="267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e Sukau" initials="DS" lastIdx="1" clrIdx="0">
    <p:extLst>
      <p:ext uri="{19B8F6BF-5375-455C-9EA6-DF929625EA0E}">
        <p15:presenceInfo xmlns:p15="http://schemas.microsoft.com/office/powerpoint/2012/main" userId="S::dsukau@cityofscappoose.org::8b8bba5b-0f8f-4a70-8ea3-dc3e87ff8c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88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2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5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6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1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76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87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2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42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1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5991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8D434-AC87-4A2C-97AC-5DD68CC95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4208" y="5755293"/>
            <a:ext cx="3890592" cy="376612"/>
          </a:xfrm>
        </p:spPr>
        <p:txBody>
          <a:bodyPr>
            <a:noAutofit/>
          </a:bodyPr>
          <a:lstStyle/>
          <a:p>
            <a:pPr algn="l"/>
            <a:r>
              <a:rPr lang="en-US" sz="1400" i="1" dirty="0"/>
              <a:t>Presented to City Council on March 15,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2F8DC-CCF4-41EB-8F41-22A1D7F69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3405" y="1380511"/>
            <a:ext cx="5357600" cy="1160213"/>
          </a:xfrm>
        </p:spPr>
        <p:txBody>
          <a:bodyPr>
            <a:normAutofit/>
          </a:bodyPr>
          <a:lstStyle/>
          <a:p>
            <a:r>
              <a:rPr lang="en-US" sz="4000" i="1" dirty="0"/>
              <a:t>City of Scappoose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9D9357-AC80-41E8-8221-90F21F44ADB0}"/>
              </a:ext>
            </a:extLst>
          </p:cNvPr>
          <p:cNvSpPr txBox="1">
            <a:spLocks/>
          </p:cNvSpPr>
          <p:nvPr/>
        </p:nvSpPr>
        <p:spPr>
          <a:xfrm>
            <a:off x="2764208" y="3581398"/>
            <a:ext cx="5518066" cy="23622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/>
              <a:t>Street Fund</a:t>
            </a:r>
            <a:br>
              <a:rPr lang="en-US" sz="5400"/>
            </a:br>
            <a:r>
              <a:rPr lang="en-US" sz="4800"/>
              <a:t>Budget &amp; Project Update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8470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A445F-4D3F-4EB0-88A9-CB8E92D679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08719" y="808038"/>
            <a:ext cx="7796212" cy="1077912"/>
          </a:xfrm>
        </p:spPr>
        <p:txBody>
          <a:bodyPr/>
          <a:lstStyle/>
          <a:p>
            <a:pPr algn="l"/>
            <a:r>
              <a:rPr lang="en-US" u="sng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6F21A-6853-4C03-8248-7562202B626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12571" y="1663338"/>
            <a:ext cx="7471955" cy="4386626"/>
          </a:xfrm>
        </p:spPr>
        <p:txBody>
          <a:bodyPr/>
          <a:lstStyle/>
          <a:p>
            <a:pPr marL="6160" indent="0">
              <a:buNone/>
            </a:pPr>
            <a:endParaRPr lang="en-US" b="1" dirty="0"/>
          </a:p>
          <a:p>
            <a:pPr>
              <a:buFontTx/>
              <a:buChar char="-"/>
            </a:pPr>
            <a:r>
              <a:rPr lang="en-US" dirty="0"/>
              <a:t>Funding Sources</a:t>
            </a:r>
          </a:p>
          <a:p>
            <a:pPr>
              <a:buFontTx/>
              <a:buChar char="-"/>
            </a:pPr>
            <a:r>
              <a:rPr lang="en-US" dirty="0"/>
              <a:t>2020-21 Streets Budget</a:t>
            </a:r>
          </a:p>
          <a:p>
            <a:pPr>
              <a:buFontTx/>
              <a:buChar char="-"/>
            </a:pPr>
            <a:r>
              <a:rPr lang="en-US" dirty="0"/>
              <a:t>Sidewalk Program</a:t>
            </a:r>
          </a:p>
          <a:p>
            <a:pPr>
              <a:buFontTx/>
              <a:buChar char="-"/>
            </a:pPr>
            <a:r>
              <a:rPr lang="en-US" dirty="0"/>
              <a:t>Project Status</a:t>
            </a:r>
          </a:p>
          <a:p>
            <a:pPr>
              <a:buFontTx/>
              <a:buChar char="-"/>
            </a:pPr>
            <a:r>
              <a:rPr lang="en-US" dirty="0"/>
              <a:t>Proposed Plan</a:t>
            </a:r>
          </a:p>
          <a:p>
            <a:pPr>
              <a:buFontTx/>
              <a:buChar char="-"/>
            </a:pPr>
            <a:r>
              <a:rPr lang="en-US" dirty="0"/>
              <a:t>Questions / Discussion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b="1" dirty="0"/>
          </a:p>
          <a:p>
            <a:pPr>
              <a:buFontTx/>
              <a:buChar char="-"/>
            </a:pPr>
            <a:endParaRPr lang="en-US" b="1" dirty="0"/>
          </a:p>
          <a:p>
            <a:pPr>
              <a:buFontTx/>
              <a:buChar char="-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323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A445F-4D3F-4EB0-88A9-CB8E92D679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08719" y="808038"/>
            <a:ext cx="7796212" cy="1077912"/>
          </a:xfrm>
        </p:spPr>
        <p:txBody>
          <a:bodyPr/>
          <a:lstStyle/>
          <a:p>
            <a:pPr algn="l"/>
            <a:r>
              <a:rPr lang="en-US" u="sng" dirty="0"/>
              <a:t>Funding Sources for Streets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6F21A-6853-4C03-8248-7562202B626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12571" y="1663338"/>
            <a:ext cx="7471955" cy="4386626"/>
          </a:xfrm>
        </p:spPr>
        <p:txBody>
          <a:bodyPr/>
          <a:lstStyle/>
          <a:p>
            <a:pPr marL="6160" indent="0">
              <a:buNone/>
            </a:pPr>
            <a:endParaRPr lang="en-US" b="1" dirty="0"/>
          </a:p>
          <a:p>
            <a:pPr>
              <a:buFontTx/>
              <a:buChar char="-"/>
            </a:pPr>
            <a:r>
              <a:rPr lang="en-US" dirty="0"/>
              <a:t>Interest Earned</a:t>
            </a:r>
          </a:p>
          <a:p>
            <a:pPr>
              <a:buFontTx/>
              <a:buChar char="-"/>
            </a:pPr>
            <a:r>
              <a:rPr lang="en-US" dirty="0"/>
              <a:t>Inspection Fees</a:t>
            </a:r>
          </a:p>
          <a:p>
            <a:pPr>
              <a:buFontTx/>
              <a:buChar char="-"/>
            </a:pPr>
            <a:r>
              <a:rPr lang="en-US" dirty="0"/>
              <a:t>State Fuel Tax</a:t>
            </a:r>
          </a:p>
          <a:p>
            <a:pPr>
              <a:buFontTx/>
              <a:buChar char="-"/>
            </a:pPr>
            <a:r>
              <a:rPr lang="en-US" dirty="0"/>
              <a:t>Local Fuel Tax</a:t>
            </a:r>
          </a:p>
          <a:p>
            <a:pPr>
              <a:buFontTx/>
              <a:buChar char="-"/>
            </a:pPr>
            <a:r>
              <a:rPr lang="en-US" dirty="0"/>
              <a:t>Surface Transportation Funds</a:t>
            </a:r>
          </a:p>
          <a:p>
            <a:pPr>
              <a:buFontTx/>
              <a:buChar char="-"/>
            </a:pPr>
            <a:endParaRPr lang="en-US" dirty="0"/>
          </a:p>
          <a:p>
            <a:pPr marL="6160" indent="0">
              <a:buNone/>
            </a:pPr>
            <a:r>
              <a:rPr lang="en-US" i="1" dirty="0"/>
              <a:t>**Note – Streets are not funded by Property Taxes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b="1" dirty="0"/>
          </a:p>
          <a:p>
            <a:pPr>
              <a:buFontTx/>
              <a:buChar char="-"/>
            </a:pPr>
            <a:endParaRPr lang="en-US" b="1" dirty="0"/>
          </a:p>
          <a:p>
            <a:pPr>
              <a:buFontTx/>
              <a:buChar char="-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0296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BDBA0B-BCCB-4E72-A7E4-7AC0A28E6B1D}"/>
              </a:ext>
            </a:extLst>
          </p:cNvPr>
          <p:cNvSpPr txBox="1"/>
          <p:nvPr/>
        </p:nvSpPr>
        <p:spPr>
          <a:xfrm>
            <a:off x="1750422" y="1036321"/>
            <a:ext cx="848214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600" u="sng" dirty="0"/>
              <a:t>Federal Gas Tax</a:t>
            </a:r>
            <a:endParaRPr lang="en-US" sz="2400" u="sng" dirty="0"/>
          </a:p>
          <a:p>
            <a:pPr marL="0" indent="0" algn="ctr">
              <a:buNone/>
            </a:pPr>
            <a:endParaRPr lang="en-US" sz="2400" u="sng" dirty="0"/>
          </a:p>
          <a:p>
            <a:pPr marL="0" indent="0" algn="ctr">
              <a:buNone/>
            </a:pPr>
            <a:r>
              <a:rPr lang="en-US" sz="2400" u="sng" dirty="0"/>
              <a:t>A.K.A. - Surface Transportation Fund</a:t>
            </a:r>
          </a:p>
          <a:p>
            <a:pPr marL="0" indent="0" algn="ctr">
              <a:buNone/>
            </a:pPr>
            <a:endParaRPr lang="en-US" sz="2400" u="sng" dirty="0"/>
          </a:p>
          <a:p>
            <a:r>
              <a:rPr lang="en-US" sz="1800" dirty="0"/>
              <a:t>  Can only be used for ODOT approved capital</a:t>
            </a:r>
            <a:r>
              <a:rPr lang="en-US" sz="1800" baseline="30000" dirty="0"/>
              <a:t>*</a:t>
            </a:r>
            <a:r>
              <a:rPr lang="en-US" sz="1800" dirty="0"/>
              <a:t> projects</a:t>
            </a:r>
          </a:p>
          <a:p>
            <a:r>
              <a:rPr lang="en-US" sz="1800" dirty="0"/>
              <a:t>  City receives approximately $75,000 per year into this Fund</a:t>
            </a:r>
          </a:p>
          <a:p>
            <a:r>
              <a:rPr lang="en-US" sz="1800" dirty="0"/>
              <a:t>  Current balance of $517,756+/-</a:t>
            </a:r>
          </a:p>
          <a:p>
            <a:r>
              <a:rPr lang="en-US" sz="1800" dirty="0"/>
              <a:t>  City is building the fund in plans of larger paving projects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*What is a capital project? The City of Scappoose recognizes “capital” as an investment into its assets or infrastructure that exceeds $5,000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8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A445F-4D3F-4EB0-88A9-CB8E92D679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08719" y="808038"/>
            <a:ext cx="7796212" cy="609701"/>
          </a:xfrm>
        </p:spPr>
        <p:txBody>
          <a:bodyPr/>
          <a:lstStyle/>
          <a:p>
            <a:pPr algn="l"/>
            <a:r>
              <a:rPr lang="en-US" u="sng" dirty="0"/>
              <a:t>2020-21 Streets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6F21A-6853-4C03-8248-7562202B626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12571" y="1417740"/>
            <a:ext cx="7471955" cy="4632224"/>
          </a:xfrm>
        </p:spPr>
        <p:txBody>
          <a:bodyPr/>
          <a:lstStyle/>
          <a:p>
            <a:pPr marL="6160" indent="0">
              <a:buNone/>
            </a:pPr>
            <a:r>
              <a:rPr lang="en-US" b="1" dirty="0"/>
              <a:t>Revenue</a:t>
            </a:r>
          </a:p>
          <a:p>
            <a:pPr marL="6160" indent="0">
              <a:lnSpc>
                <a:spcPct val="50000"/>
              </a:lnSpc>
              <a:buNone/>
            </a:pPr>
            <a:r>
              <a:rPr lang="en-US" b="1" dirty="0"/>
              <a:t>	</a:t>
            </a:r>
            <a:r>
              <a:rPr lang="en-US" sz="1400" dirty="0"/>
              <a:t>State Gas Tax  $568,155</a:t>
            </a:r>
          </a:p>
          <a:p>
            <a:pPr marL="6160" indent="0">
              <a:lnSpc>
                <a:spcPct val="50000"/>
              </a:lnSpc>
              <a:buNone/>
            </a:pPr>
            <a:r>
              <a:rPr lang="en-US" sz="1400" dirty="0"/>
              <a:t>	Local Gas Tax  $250,000</a:t>
            </a:r>
          </a:p>
          <a:p>
            <a:pPr marL="6160" indent="0">
              <a:lnSpc>
                <a:spcPct val="50000"/>
              </a:lnSpc>
              <a:buNone/>
            </a:pPr>
            <a:r>
              <a:rPr lang="en-US" sz="1400" dirty="0"/>
              <a:t>	Misc. Income     </a:t>
            </a:r>
            <a:r>
              <a:rPr lang="en-US" sz="1400" u="sng" dirty="0"/>
              <a:t>$36,000</a:t>
            </a:r>
          </a:p>
          <a:p>
            <a:pPr marL="6160" indent="0">
              <a:lnSpc>
                <a:spcPct val="50000"/>
              </a:lnSpc>
              <a:buNone/>
            </a:pPr>
            <a:r>
              <a:rPr lang="en-US" sz="1600" b="1" dirty="0"/>
              <a:t>	                   $854,155 </a:t>
            </a:r>
            <a:r>
              <a:rPr lang="en-US" sz="1400" dirty="0"/>
              <a:t>(not including STP Funds)</a:t>
            </a:r>
            <a:endParaRPr lang="en-US" sz="1600" b="1" dirty="0"/>
          </a:p>
          <a:p>
            <a:pPr marL="6160" indent="0">
              <a:buNone/>
            </a:pPr>
            <a:r>
              <a:rPr lang="en-US" b="1" dirty="0"/>
              <a:t>Expenses</a:t>
            </a:r>
          </a:p>
          <a:p>
            <a:pPr marL="6160" indent="0">
              <a:buNone/>
            </a:pPr>
            <a:r>
              <a:rPr lang="en-US" sz="1600" b="1" dirty="0"/>
              <a:t>	</a:t>
            </a:r>
            <a:r>
              <a:rPr lang="en-US" sz="1400" dirty="0"/>
              <a:t>Personnel Services       $301,659</a:t>
            </a:r>
          </a:p>
          <a:p>
            <a:pPr marL="6160" indent="0">
              <a:lnSpc>
                <a:spcPct val="50000"/>
              </a:lnSpc>
              <a:buNone/>
            </a:pPr>
            <a:r>
              <a:rPr lang="en-US" sz="1400" dirty="0"/>
              <a:t>	Materials and Services  $233,454</a:t>
            </a:r>
          </a:p>
          <a:p>
            <a:pPr marL="6160" indent="0">
              <a:lnSpc>
                <a:spcPct val="50000"/>
              </a:lnSpc>
              <a:buNone/>
            </a:pPr>
            <a:r>
              <a:rPr lang="en-US" sz="1400" dirty="0"/>
              <a:t>	Capital / Equipment       $250,000</a:t>
            </a:r>
          </a:p>
          <a:p>
            <a:pPr marL="6160" indent="0">
              <a:lnSpc>
                <a:spcPct val="50000"/>
              </a:lnSpc>
              <a:buNone/>
            </a:pPr>
            <a:r>
              <a:rPr lang="en-US" sz="1400" dirty="0"/>
              <a:t>	Contingency	   </a:t>
            </a:r>
            <a:r>
              <a:rPr lang="en-US" sz="1400" u="sng" dirty="0"/>
              <a:t>$69,042</a:t>
            </a:r>
          </a:p>
          <a:p>
            <a:pPr marL="6160" indent="0">
              <a:lnSpc>
                <a:spcPct val="50000"/>
              </a:lnSpc>
              <a:buNone/>
            </a:pPr>
            <a:r>
              <a:rPr lang="en-US" sz="1400" dirty="0"/>
              <a:t>                                                         </a:t>
            </a:r>
            <a:r>
              <a:rPr lang="en-US" sz="1400" b="1" dirty="0"/>
              <a:t>$854,155</a:t>
            </a:r>
          </a:p>
          <a:p>
            <a:pPr marL="6160" indent="0">
              <a:lnSpc>
                <a:spcPct val="50000"/>
              </a:lnSpc>
              <a:buNone/>
            </a:pPr>
            <a:r>
              <a:rPr lang="en-US" sz="1400" dirty="0"/>
              <a:t>         Surface Trans. Prog. (STP)    </a:t>
            </a:r>
            <a:r>
              <a:rPr lang="en-US" sz="1400" u="sng" dirty="0"/>
              <a:t>$517,756</a:t>
            </a:r>
          </a:p>
          <a:p>
            <a:pPr marL="6160" indent="0">
              <a:lnSpc>
                <a:spcPct val="50000"/>
              </a:lnSpc>
              <a:buNone/>
            </a:pPr>
            <a:r>
              <a:rPr lang="en-US" sz="1400" dirty="0"/>
              <a:t>	                       </a:t>
            </a:r>
            <a:r>
              <a:rPr lang="en-US" sz="1600" b="1" dirty="0"/>
              <a:t>Total $1,371,911</a:t>
            </a:r>
          </a:p>
          <a:p>
            <a:pPr marL="6160" indent="0">
              <a:lnSpc>
                <a:spcPct val="50000"/>
              </a:lnSpc>
              <a:buNone/>
            </a:pPr>
            <a:r>
              <a:rPr lang="en-US" b="1" dirty="0"/>
              <a:t> *</a:t>
            </a:r>
            <a:r>
              <a:rPr lang="en-US" sz="1200" b="1" dirty="0"/>
              <a:t>Note: This is not the complete budget, some numbers are estimated projections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2691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A445F-4D3F-4EB0-88A9-CB8E92D679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08719" y="808038"/>
            <a:ext cx="7796212" cy="1077912"/>
          </a:xfrm>
        </p:spPr>
        <p:txBody>
          <a:bodyPr/>
          <a:lstStyle/>
          <a:p>
            <a:pPr algn="l"/>
            <a:r>
              <a:rPr lang="en-US" u="sng" dirty="0"/>
              <a:t>Sidewalk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6F21A-6853-4C03-8248-7562202B626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12571" y="2052638"/>
            <a:ext cx="7471955" cy="3997325"/>
          </a:xfrm>
        </p:spPr>
        <p:txBody>
          <a:bodyPr/>
          <a:lstStyle/>
          <a:p>
            <a:pPr>
              <a:buFontTx/>
              <a:buChar char="-"/>
            </a:pPr>
            <a:r>
              <a:rPr lang="en-US" b="1" dirty="0"/>
              <a:t>Program launched in March of 2020</a:t>
            </a:r>
          </a:p>
          <a:p>
            <a:pPr>
              <a:buFontTx/>
              <a:buChar char="-"/>
            </a:pPr>
            <a:r>
              <a:rPr lang="en-US" b="1" dirty="0"/>
              <a:t>City has received 8 applications</a:t>
            </a:r>
          </a:p>
          <a:p>
            <a:pPr>
              <a:buFontTx/>
              <a:buChar char="-"/>
            </a:pPr>
            <a:r>
              <a:rPr lang="en-US" b="1" dirty="0"/>
              <a:t>5 applications have been accepted and completed</a:t>
            </a:r>
          </a:p>
          <a:p>
            <a:pPr>
              <a:buFontTx/>
              <a:buChar char="-"/>
            </a:pPr>
            <a:r>
              <a:rPr lang="en-US" b="1" dirty="0"/>
              <a:t>3 of the applications are pending</a:t>
            </a:r>
          </a:p>
          <a:p>
            <a:pPr>
              <a:buFontTx/>
              <a:buChar char="-"/>
            </a:pPr>
            <a:r>
              <a:rPr lang="en-US" b="1" dirty="0"/>
              <a:t>City continues to receive periodic inquiries into Program</a:t>
            </a:r>
          </a:p>
          <a:p>
            <a:pPr>
              <a:buFontTx/>
              <a:buChar char="-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223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A445F-4D3F-4EB0-88A9-CB8E92D679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08719" y="808038"/>
            <a:ext cx="7796212" cy="1077912"/>
          </a:xfrm>
        </p:spPr>
        <p:txBody>
          <a:bodyPr/>
          <a:lstStyle/>
          <a:p>
            <a:pPr algn="l"/>
            <a:r>
              <a:rPr lang="en-US" u="sng" dirty="0"/>
              <a:t>Street &amp; Sidewalk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6F21A-6853-4C03-8248-7562202B626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08719" y="2146422"/>
            <a:ext cx="7471955" cy="3997325"/>
          </a:xfrm>
        </p:spPr>
        <p:txBody>
          <a:bodyPr>
            <a:normAutofit lnSpcReduction="10000"/>
          </a:bodyPr>
          <a:lstStyle/>
          <a:p>
            <a:pPr marL="6160" indent="0">
              <a:buNone/>
            </a:pPr>
            <a:r>
              <a:rPr lang="en-US" b="1" dirty="0"/>
              <a:t>Completed</a:t>
            </a:r>
          </a:p>
          <a:p>
            <a:pPr marL="6160" indent="0">
              <a:lnSpc>
                <a:spcPct val="50000"/>
              </a:lnSpc>
              <a:buNone/>
            </a:pPr>
            <a:r>
              <a:rPr lang="en-US" b="1" dirty="0"/>
              <a:t>	</a:t>
            </a:r>
            <a:r>
              <a:rPr lang="en-US" sz="1400" dirty="0"/>
              <a:t>Sidewalk repairs along Highway 30</a:t>
            </a:r>
          </a:p>
          <a:p>
            <a:pPr marL="6160" indent="0">
              <a:lnSpc>
                <a:spcPct val="50000"/>
              </a:lnSpc>
              <a:buNone/>
            </a:pPr>
            <a:r>
              <a:rPr lang="en-US" sz="1400" b="1" dirty="0"/>
              <a:t>	</a:t>
            </a:r>
            <a:r>
              <a:rPr lang="en-US" sz="1400" dirty="0"/>
              <a:t>ADA ramp replacement along SE 6</a:t>
            </a:r>
            <a:r>
              <a:rPr lang="en-US" sz="1400" baseline="30000" dirty="0"/>
              <a:t>th</a:t>
            </a:r>
            <a:endParaRPr lang="en-US" sz="1400" dirty="0"/>
          </a:p>
          <a:p>
            <a:pPr marL="6160" indent="0">
              <a:lnSpc>
                <a:spcPct val="50000"/>
              </a:lnSpc>
              <a:buNone/>
            </a:pPr>
            <a:r>
              <a:rPr lang="en-US" sz="1400" b="1" dirty="0"/>
              <a:t>	</a:t>
            </a:r>
            <a:r>
              <a:rPr lang="en-US" sz="1400" dirty="0"/>
              <a:t>Sidewalk infill along SE </a:t>
            </a:r>
            <a:r>
              <a:rPr lang="en-US" sz="1600" dirty="0"/>
              <a:t>6</a:t>
            </a:r>
            <a:r>
              <a:rPr lang="en-US" sz="1600" baseline="30000" dirty="0"/>
              <a:t>th</a:t>
            </a:r>
          </a:p>
          <a:p>
            <a:pPr marL="6160" indent="0">
              <a:buNone/>
            </a:pPr>
            <a:r>
              <a:rPr lang="en-US" b="1" dirty="0"/>
              <a:t>Planned</a:t>
            </a:r>
          </a:p>
          <a:p>
            <a:pPr marL="6160" indent="0">
              <a:lnSpc>
                <a:spcPct val="70000"/>
              </a:lnSpc>
              <a:buNone/>
            </a:pPr>
            <a:r>
              <a:rPr lang="en-US" sz="1600" b="1" dirty="0"/>
              <a:t>	</a:t>
            </a:r>
            <a:r>
              <a:rPr lang="en-US" sz="1400" dirty="0"/>
              <a:t>Continue Annual Crack Sealing</a:t>
            </a:r>
          </a:p>
          <a:p>
            <a:pPr marL="6160" indent="0">
              <a:lnSpc>
                <a:spcPct val="70000"/>
              </a:lnSpc>
              <a:buNone/>
            </a:pPr>
            <a:r>
              <a:rPr lang="en-US" sz="1400" dirty="0"/>
              <a:t>	Old Portland Road Sidewalk Infill (plans complete)</a:t>
            </a:r>
          </a:p>
          <a:p>
            <a:pPr marL="6160" indent="0">
              <a:lnSpc>
                <a:spcPct val="70000"/>
              </a:lnSpc>
              <a:buNone/>
            </a:pPr>
            <a:r>
              <a:rPr lang="en-US" sz="1400" dirty="0"/>
              <a:t>	SE 3</a:t>
            </a:r>
            <a:r>
              <a:rPr lang="en-US" sz="1400" baseline="30000" dirty="0"/>
              <a:t>rd</a:t>
            </a:r>
            <a:r>
              <a:rPr lang="en-US" sz="1400" dirty="0"/>
              <a:t> Place Sidewalk Construction (plans at 10%)</a:t>
            </a:r>
          </a:p>
          <a:p>
            <a:pPr marL="6160" indent="0">
              <a:lnSpc>
                <a:spcPct val="70000"/>
              </a:lnSpc>
              <a:buNone/>
            </a:pPr>
            <a:r>
              <a:rPr lang="en-US" sz="1400" dirty="0"/>
              <a:t>	SE Vine St. Sidewalk Construction (plans at 10%)</a:t>
            </a:r>
          </a:p>
          <a:p>
            <a:pPr marL="6160" indent="0">
              <a:lnSpc>
                <a:spcPct val="70000"/>
              </a:lnSpc>
              <a:buNone/>
            </a:pPr>
            <a:r>
              <a:rPr lang="en-US" sz="1400" dirty="0"/>
              <a:t>	ADA Ramp Replacement (City-wide in phases)</a:t>
            </a:r>
          </a:p>
          <a:p>
            <a:pPr marL="6160" indent="0">
              <a:lnSpc>
                <a:spcPct val="70000"/>
              </a:lnSpc>
              <a:buNone/>
            </a:pPr>
            <a:r>
              <a:rPr lang="en-US" sz="1400" dirty="0"/>
              <a:t>	Pavement Overlays (begin in NW portion of City after utility repairs)</a:t>
            </a:r>
          </a:p>
          <a:p>
            <a:pPr marL="6160" indent="0">
              <a:lnSpc>
                <a:spcPct val="70000"/>
              </a:lnSpc>
              <a:buNone/>
            </a:pPr>
            <a:r>
              <a:rPr lang="en-US" sz="1400" dirty="0"/>
              <a:t>	Partnerships with Development</a:t>
            </a:r>
          </a:p>
          <a:p>
            <a:pPr marL="6160" indent="0">
              <a:lnSpc>
                <a:spcPct val="0"/>
              </a:lnSpc>
              <a:buNone/>
            </a:pPr>
            <a:r>
              <a:rPr lang="en-US" sz="1600" dirty="0"/>
              <a:t>	</a:t>
            </a:r>
          </a:p>
          <a:p>
            <a:pPr marL="6160" indent="0">
              <a:spcBef>
                <a:spcPts val="0"/>
              </a:spcBef>
              <a:buNone/>
            </a:pPr>
            <a:r>
              <a:rPr lang="en-US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71283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A445F-4D3F-4EB0-88A9-CB8E92D679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08719" y="808038"/>
            <a:ext cx="7796212" cy="1077912"/>
          </a:xfrm>
        </p:spPr>
        <p:txBody>
          <a:bodyPr/>
          <a:lstStyle/>
          <a:p>
            <a:pPr algn="l"/>
            <a:r>
              <a:rPr lang="en-US" u="sng" dirty="0"/>
              <a:t>Proposed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6F21A-6853-4C03-8248-7562202B626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12571" y="2052638"/>
            <a:ext cx="7471955" cy="399732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1600" b="1" dirty="0"/>
              <a:t>Continue to accrue STP Funds for larger projects</a:t>
            </a:r>
          </a:p>
          <a:p>
            <a:pPr>
              <a:buFontTx/>
              <a:buChar char="-"/>
            </a:pPr>
            <a:r>
              <a:rPr lang="en-US" sz="1600" b="1" dirty="0"/>
              <a:t>Continue to offer and promote Sidewalk Program</a:t>
            </a:r>
          </a:p>
          <a:p>
            <a:pPr>
              <a:buFontTx/>
              <a:buChar char="-"/>
            </a:pPr>
            <a:r>
              <a:rPr lang="en-US" sz="1600" b="1" dirty="0"/>
              <a:t>Continue with Streetlight Improvements</a:t>
            </a:r>
          </a:p>
          <a:p>
            <a:pPr>
              <a:buFontTx/>
              <a:buChar char="-"/>
            </a:pPr>
            <a:r>
              <a:rPr lang="en-US" sz="1600" b="1" dirty="0"/>
              <a:t>Move forward with Old Portland Road Project in phases (2-3 phases)</a:t>
            </a:r>
          </a:p>
          <a:p>
            <a:pPr>
              <a:buFontTx/>
              <a:buChar char="-"/>
            </a:pPr>
            <a:r>
              <a:rPr lang="en-US" sz="1600" b="1" dirty="0"/>
              <a:t>Pursue alternative funding sources for School Zone Projects</a:t>
            </a:r>
          </a:p>
          <a:p>
            <a:pPr>
              <a:buFontTx/>
              <a:buChar char="-"/>
            </a:pPr>
            <a:r>
              <a:rPr lang="en-US" sz="1600" b="1" dirty="0"/>
              <a:t>Partner with development when possible</a:t>
            </a:r>
          </a:p>
          <a:p>
            <a:pPr>
              <a:buFontTx/>
              <a:buChar char="-"/>
            </a:pPr>
            <a:r>
              <a:rPr lang="en-US" sz="1600" b="1" dirty="0"/>
              <a:t>Dedicate $200,000 of Local Fuel Tax revenue to sidewalks annually</a:t>
            </a:r>
          </a:p>
          <a:p>
            <a:pPr>
              <a:buFontTx/>
              <a:buChar char="-"/>
            </a:pPr>
            <a:endParaRPr lang="en-US" sz="1600" b="1" dirty="0"/>
          </a:p>
          <a:p>
            <a:pPr>
              <a:buFontTx/>
              <a:buChar char="-"/>
            </a:pPr>
            <a:endParaRPr lang="en-US" sz="1600" b="1" dirty="0"/>
          </a:p>
          <a:p>
            <a:pPr>
              <a:buFontTx/>
              <a:buChar char="-"/>
            </a:pPr>
            <a:endParaRPr lang="en-US" sz="1600" b="1" dirty="0"/>
          </a:p>
          <a:p>
            <a:pPr>
              <a:buFontTx/>
              <a:buChar char="-"/>
            </a:pPr>
            <a:endParaRPr lang="en-US" sz="1600" b="1" dirty="0"/>
          </a:p>
          <a:p>
            <a:pPr>
              <a:buFontTx/>
              <a:buChar char="-"/>
            </a:pPr>
            <a:endParaRPr lang="en-US" sz="1600" b="1" dirty="0"/>
          </a:p>
          <a:p>
            <a:pPr>
              <a:buFontTx/>
              <a:buChar char="-"/>
            </a:pPr>
            <a:endParaRPr lang="en-US" sz="1600" b="1" dirty="0"/>
          </a:p>
          <a:p>
            <a:pPr>
              <a:buFontTx/>
              <a:buChar char="-"/>
            </a:pPr>
            <a:endParaRPr lang="en-US" sz="1600" b="1" dirty="0"/>
          </a:p>
          <a:p>
            <a:pPr marL="6160" indent="0">
              <a:buNone/>
            </a:pPr>
            <a:endParaRPr lang="en-US" sz="1600" b="1" dirty="0"/>
          </a:p>
          <a:p>
            <a:pPr>
              <a:buFontTx/>
              <a:buChar char="-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6153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124AFB45-8651-49A1-9293-471A58451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93F1A6B-6E7C-48A3-A3B6-49D2252EC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6CB0B6B8-D447-4E07-9D93-9A49D6135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83A9053-4D82-42A1-B7FC-30445315A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3F95095-7A31-4E3A-A5EA-62A11FC1B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D27EC0E-17E8-44C6-8D9F-CBFF3BE81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F8503A3-C4D8-439D-B6FB-7CF05D9AF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01BC10AE-0978-44A8-90BB-035C7E237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E17FCA0A-2061-455A-B63A-DE1C010F1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E2B0BDB6-01E9-4AD8-A995-25C1E186B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F0596BC0-68F5-429F-A6D0-3A97A62C2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508CE1A-C7C9-4E92-AA5C-A0374093A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7BF794F-D2F1-409F-85B1-0C92933FD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D5CB6F-53C7-43CF-9CBD-DC529625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808056"/>
            <a:ext cx="3969504" cy="332633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br>
              <a:rPr lang="en-US" sz="3400" dirty="0"/>
            </a:br>
            <a:br>
              <a:rPr lang="en-US" sz="3400" dirty="0"/>
            </a:br>
            <a:br>
              <a:rPr lang="en-US" sz="3400" dirty="0"/>
            </a:br>
            <a:br>
              <a:rPr lang="en-US" sz="3400" dirty="0"/>
            </a:br>
            <a:br>
              <a:rPr lang="en-US" sz="3400" dirty="0"/>
            </a:br>
            <a:r>
              <a:rPr lang="en-US" sz="6000" dirty="0"/>
              <a:t>Questions?</a:t>
            </a:r>
            <a:endParaRPr lang="en-US" sz="3400" dirty="0"/>
          </a:p>
        </p:txBody>
      </p:sp>
      <p:pic>
        <p:nvPicPr>
          <p:cNvPr id="6" name="Picture Placeholder 5" descr="A street with cars parked on the side&#10;&#10;Description automatically generated with low confidence">
            <a:extLst>
              <a:ext uri="{FF2B5EF4-FFF2-40B4-BE49-F238E27FC236}">
                <a16:creationId xmlns:a16="http://schemas.microsoft.com/office/drawing/2014/main" id="{45941C3E-F807-480D-8CF0-5E650AAC1F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1023"/>
          <a:stretch/>
        </p:blipFill>
        <p:spPr>
          <a:xfrm>
            <a:off x="7013652" y="641207"/>
            <a:ext cx="3470848" cy="2621275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8" name="Picture 7" descr="A picture containing outdoor, sky, truck, road&#10;&#10;Description automatically generated">
            <a:extLst>
              <a:ext uri="{FF2B5EF4-FFF2-40B4-BE49-F238E27FC236}">
                <a16:creationId xmlns:a16="http://schemas.microsoft.com/office/drawing/2014/main" id="{06DFF1EC-37F7-48FC-983B-DE37A4B47A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1941" y="3590198"/>
            <a:ext cx="3554271" cy="2621275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82C5B126-6A26-42C3-ABC3-3C9196952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01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1401</TotalTime>
  <Words>425</Words>
  <Application>Microsoft Office PowerPoint</Application>
  <PresentationFormat>Widescreen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MS Shell Dlg 2</vt:lpstr>
      <vt:lpstr>Wingdings</vt:lpstr>
      <vt:lpstr>Wingdings 3</vt:lpstr>
      <vt:lpstr>Madison</vt:lpstr>
      <vt:lpstr>Presented to City Council on March 15, 2021</vt:lpstr>
      <vt:lpstr>Agenda</vt:lpstr>
      <vt:lpstr>Funding Sources for Streets</vt:lpstr>
      <vt:lpstr>PowerPoint Presentation</vt:lpstr>
      <vt:lpstr>2020-21 Streets Budget</vt:lpstr>
      <vt:lpstr>Sidewalk Program</vt:lpstr>
      <vt:lpstr>Street &amp; Sidewalk Projects</vt:lpstr>
      <vt:lpstr>Proposed Plan</vt:lpstr>
      <vt:lpstr>   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Street Budget Update</dc:title>
  <dc:creator>Dave Sukau</dc:creator>
  <cp:lastModifiedBy>Huell White</cp:lastModifiedBy>
  <cp:revision>31</cp:revision>
  <cp:lastPrinted>2021-03-03T19:05:58Z</cp:lastPrinted>
  <dcterms:created xsi:type="dcterms:W3CDTF">2021-02-18T15:53:06Z</dcterms:created>
  <dcterms:modified xsi:type="dcterms:W3CDTF">2021-03-31T18:11:58Z</dcterms:modified>
</cp:coreProperties>
</file>